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
  </p:notesMasterIdLst>
  <p:sldIdLst>
    <p:sldId id="256" r:id="rId2"/>
    <p:sldId id="257" r:id="rId3"/>
    <p:sldId id="259" r:id="rId4"/>
    <p:sldId id="262" r:id="rId5"/>
    <p:sldId id="263" r:id="rId6"/>
    <p:sldId id="267" r:id="rId7"/>
    <p:sldId id="264" r:id="rId8"/>
    <p:sldId id="265" r:id="rId9"/>
    <p:sldId id="266" r:id="rId10"/>
    <p:sldId id="260" r:id="rId11"/>
    <p:sldId id="261"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1547F-5AA6-405F-AA13-4E7E26C88605}" type="datetimeFigureOut">
              <a:rPr lang="en-US" smtClean="0"/>
              <a:pPr/>
              <a:t>10/23/2014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D0B399-073F-4B9C-9B70-04C37515E56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D0B399-073F-4B9C-9B70-04C37515E56E}"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590BF5A-E12F-4F69-BBC2-9C85EA0FEA57}"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590BF5A-E12F-4F69-BBC2-9C85EA0FEA57}"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590BF5A-E12F-4F69-BBC2-9C85EA0FEA57}"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20648BC-E44C-4CF4-B03D-3F62537B5ED8}" type="datetimeFigureOut">
              <a:rPr lang="en-US" smtClean="0"/>
              <a:pPr/>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90BF5A-E12F-4F69-BBC2-9C85EA0FEA57}"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590BF5A-E12F-4F69-BBC2-9C85EA0FEA57}"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590BF5A-E12F-4F69-BBC2-9C85EA0FEA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590BF5A-E12F-4F69-BBC2-9C85EA0FEA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590BF5A-E12F-4F69-BBC2-9C85EA0FEA57}"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590BF5A-E12F-4F69-BBC2-9C85EA0FEA57}"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20648BC-E44C-4CF4-B03D-3F62537B5ED8}" type="datetimeFigureOut">
              <a:rPr lang="en-US" smtClean="0"/>
              <a:pPr/>
              <a:t>10/23/2014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0BF5A-E12F-4F69-BBC2-9C85EA0FEA5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590BF5A-E12F-4F69-BBC2-9C85EA0FEA57}"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0648BC-E44C-4CF4-B03D-3F62537B5ED8}"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20648BC-E44C-4CF4-B03D-3F62537B5ED8}" type="datetimeFigureOut">
              <a:rPr lang="en-US" smtClean="0"/>
              <a:pPr/>
              <a:t>10/23/2014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590BF5A-E12F-4F69-BBC2-9C85EA0FEA5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teachthought.com/teaching/why-students-hate-read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breathedeepandteach.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2971800"/>
            <a:ext cx="7543800" cy="3124200"/>
          </a:xfrm>
        </p:spPr>
        <p:txBody>
          <a:bodyPr>
            <a:normAutofit/>
          </a:bodyPr>
          <a:lstStyle/>
          <a:p>
            <a:r>
              <a:rPr lang="en-US" sz="2400" dirty="0" smtClean="0"/>
              <a:t>Jason Griffith, NBCT</a:t>
            </a:r>
          </a:p>
          <a:p>
            <a:r>
              <a:rPr lang="en-US" sz="2400" dirty="0" smtClean="0"/>
              <a:t>Carlisle High </a:t>
            </a:r>
            <a:r>
              <a:rPr lang="en-US" sz="2400" dirty="0" smtClean="0"/>
              <a:t>School</a:t>
            </a:r>
          </a:p>
          <a:p>
            <a:r>
              <a:rPr lang="en-US" sz="2400" dirty="0" smtClean="0"/>
              <a:t>Capital Area Writing Project</a:t>
            </a:r>
          </a:p>
          <a:p>
            <a:r>
              <a:rPr lang="en-US" sz="2400" dirty="0" smtClean="0"/>
              <a:t>Penn State Harrisburg</a:t>
            </a:r>
          </a:p>
          <a:p>
            <a:endParaRPr lang="en-US" sz="2400" dirty="0" smtClean="0"/>
          </a:p>
          <a:p>
            <a:r>
              <a:rPr lang="en-US" sz="2400" dirty="0" smtClean="0"/>
              <a:t>Breathedeepandteach.com</a:t>
            </a:r>
            <a:endParaRPr lang="en-US" sz="2400" dirty="0"/>
          </a:p>
        </p:txBody>
      </p:sp>
      <p:sp>
        <p:nvSpPr>
          <p:cNvPr id="2" name="Title 1"/>
          <p:cNvSpPr>
            <a:spLocks noGrp="1"/>
          </p:cNvSpPr>
          <p:nvPr>
            <p:ph type="ctrTitle"/>
          </p:nvPr>
        </p:nvSpPr>
        <p:spPr/>
        <p:txBody>
          <a:bodyPr>
            <a:normAutofit fontScale="90000"/>
          </a:bodyPr>
          <a:lstStyle/>
          <a:p>
            <a:r>
              <a:rPr lang="en-US" dirty="0" smtClean="0"/>
              <a:t>Multimodal Morality: Experiencing Text through Film and Writing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Warm-Up Writing</a:t>
            </a:r>
            <a:endParaRPr lang="en-US" dirty="0"/>
          </a:p>
        </p:txBody>
      </p:sp>
      <p:sp>
        <p:nvSpPr>
          <p:cNvPr id="3" name="Content Placeholder 2"/>
          <p:cNvSpPr>
            <a:spLocks noGrp="1"/>
          </p:cNvSpPr>
          <p:nvPr>
            <p:ph sz="quarter" idx="1"/>
          </p:nvPr>
        </p:nvSpPr>
        <p:spPr/>
        <p:txBody>
          <a:bodyPr/>
          <a:lstStyle/>
          <a:p>
            <a:r>
              <a:rPr lang="en-US" dirty="0" smtClean="0"/>
              <a:t>What were some of the most memorable films/film clips you first watched IN SCHOOL? What was the context?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762000"/>
          </a:xfrm>
        </p:spPr>
        <p:txBody>
          <a:bodyPr>
            <a:normAutofit fontScale="90000"/>
          </a:bodyPr>
          <a:lstStyle/>
          <a:p>
            <a:r>
              <a:rPr lang="en-US" sz="3200" dirty="0" smtClean="0"/>
              <a:t>Framing Quote from “Why Students Hate Reading—And Often Aren’t Any Good At It”</a:t>
            </a:r>
            <a:endParaRPr lang="en-US" sz="3200" dirty="0"/>
          </a:p>
        </p:txBody>
      </p:sp>
      <p:sp>
        <p:nvSpPr>
          <p:cNvPr id="3" name="Content Placeholder 2"/>
          <p:cNvSpPr>
            <a:spLocks noGrp="1"/>
          </p:cNvSpPr>
          <p:nvPr>
            <p:ph sz="quarter" idx="1"/>
          </p:nvPr>
        </p:nvSpPr>
        <p:spPr>
          <a:xfrm>
            <a:off x="304800" y="1676400"/>
            <a:ext cx="8503920" cy="4572000"/>
          </a:xfrm>
        </p:spPr>
        <p:txBody>
          <a:bodyPr>
            <a:normAutofit/>
          </a:bodyPr>
          <a:lstStyle/>
          <a:p>
            <a:r>
              <a:rPr lang="en-US" dirty="0" smtClean="0"/>
              <a:t>“In </a:t>
            </a:r>
            <a:r>
              <a:rPr lang="en-US" dirty="0"/>
              <a:t>reading, you’re simply uncovering something you’ve always been a part of. Instincts you’ve always had. Circumstances you’ve long been afraid of. Events and ideas and insights you’ve struggled to put into words but have just found right there on the page</a:t>
            </a:r>
            <a:r>
              <a:rPr lang="en-US" dirty="0" smtClean="0"/>
              <a:t>.”</a:t>
            </a:r>
          </a:p>
          <a:p>
            <a:r>
              <a:rPr lang="en-US" dirty="0" smtClean="0">
                <a:hlinkClick r:id="rId2"/>
              </a:rPr>
              <a:t>http://www.teachthought.com/teaching/why-students-hate-reading/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2009 NCTE Convention Keynote</a:t>
            </a:r>
            <a:endParaRPr lang="en-US" dirty="0"/>
          </a:p>
        </p:txBody>
      </p:sp>
      <p:sp>
        <p:nvSpPr>
          <p:cNvPr id="3" name="Content Placeholder 2"/>
          <p:cNvSpPr>
            <a:spLocks noGrp="1"/>
          </p:cNvSpPr>
          <p:nvPr>
            <p:ph sz="quarter" idx="1"/>
          </p:nvPr>
        </p:nvSpPr>
        <p:spPr/>
        <p:txBody>
          <a:bodyPr/>
          <a:lstStyle/>
          <a:p>
            <a:r>
              <a:rPr lang="en-US" dirty="0" smtClean="0"/>
              <a:t>Kids shouldn’t read anything except comic books until they’re 12.</a:t>
            </a:r>
          </a:p>
          <a:p>
            <a:pPr lvl="1"/>
            <a:r>
              <a:rPr lang="en-US" dirty="0" smtClean="0"/>
              <a:t>Pulitzer Prize Winner </a:t>
            </a:r>
            <a:r>
              <a:rPr lang="en-US" dirty="0" err="1" smtClean="0"/>
              <a:t>Junot</a:t>
            </a:r>
            <a:r>
              <a:rPr lang="en-US" dirty="0" smtClean="0"/>
              <a:t> Diaz (</a:t>
            </a:r>
            <a:r>
              <a:rPr lang="en-US" i="1" dirty="0" smtClean="0"/>
              <a:t>The Brief and Wondrous Life of Oscar </a:t>
            </a:r>
            <a:r>
              <a:rPr lang="en-US" i="1" dirty="0" err="1" smtClean="0"/>
              <a:t>Wao</a:t>
            </a:r>
            <a:r>
              <a:rPr lang="en-US" dirty="0" smtClean="0"/>
              <a:t>). </a:t>
            </a:r>
          </a:p>
          <a:p>
            <a:r>
              <a:rPr lang="en-US" dirty="0" smtClean="0"/>
              <a:t>Comic Books shaped my sense of morality and ethics. </a:t>
            </a:r>
          </a:p>
          <a:p>
            <a:r>
              <a:rPr lang="en-US" dirty="0" smtClean="0"/>
              <a:t>What literature helped you grow by engaging you emotionally, challenging a belief, or providing an experience you hadn’t yet had directly?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Mirror Neurons</a:t>
            </a:r>
            <a:endParaRPr lang="en-US" dirty="0"/>
          </a:p>
        </p:txBody>
      </p:sp>
      <p:sp>
        <p:nvSpPr>
          <p:cNvPr id="3" name="Content Placeholder 2"/>
          <p:cNvSpPr>
            <a:spLocks noGrp="1"/>
          </p:cNvSpPr>
          <p:nvPr>
            <p:ph sz="quarter" idx="1"/>
          </p:nvPr>
        </p:nvSpPr>
        <p:spPr/>
        <p:txBody>
          <a:bodyPr>
            <a:normAutofit/>
          </a:bodyPr>
          <a:lstStyle/>
          <a:p>
            <a:r>
              <a:rPr lang="en-US" dirty="0"/>
              <a:t>“Mirror neurons simulate the actions described in the </a:t>
            </a:r>
            <a:r>
              <a:rPr lang="en-US" dirty="0" smtClean="0"/>
              <a:t>novels </a:t>
            </a:r>
            <a:r>
              <a:rPr lang="en-US" dirty="0"/>
              <a:t>we read.” </a:t>
            </a:r>
            <a:endParaRPr lang="en-US" dirty="0" smtClean="0"/>
          </a:p>
          <a:p>
            <a:pPr lvl="1"/>
            <a:r>
              <a:rPr lang="en-US" dirty="0" smtClean="0"/>
              <a:t>Alana Morris, Literacy Integration Specialist, 2010 NCTE Convention </a:t>
            </a:r>
          </a:p>
          <a:p>
            <a:r>
              <a:rPr lang="en-US" dirty="0"/>
              <a:t>"We read both to grow our minds and heal our hearts... we need books that... take us to places where we can meet people and do things we would never dare to do in real </a:t>
            </a:r>
            <a:r>
              <a:rPr lang="en-US" dirty="0" smtClean="0"/>
              <a:t>life” (Burke 146).  </a:t>
            </a:r>
          </a:p>
          <a:p>
            <a:pPr lvl="1">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Jacqueline Woodson</a:t>
            </a:r>
            <a:endParaRPr lang="en-US" dirty="0"/>
          </a:p>
        </p:txBody>
      </p:sp>
      <p:sp>
        <p:nvSpPr>
          <p:cNvPr id="3" name="Content Placeholder 2"/>
          <p:cNvSpPr>
            <a:spLocks noGrp="1"/>
          </p:cNvSpPr>
          <p:nvPr>
            <p:ph sz="quarter" idx="1"/>
          </p:nvPr>
        </p:nvSpPr>
        <p:spPr/>
        <p:txBody>
          <a:bodyPr/>
          <a:lstStyle/>
          <a:p>
            <a:r>
              <a:rPr lang="en-US" dirty="0" smtClean="0"/>
              <a:t>Literature as windows and mirrors</a:t>
            </a:r>
            <a:r>
              <a:rPr lang="en-US" dirty="0" smtClean="0"/>
              <a:t>.</a:t>
            </a:r>
          </a:p>
          <a:p>
            <a:pPr lvl="1"/>
            <a:r>
              <a:rPr lang="en-US" dirty="0" smtClean="0"/>
              <a:t>Mirrors reflect back familiar experience (we see ourselves)</a:t>
            </a:r>
          </a:p>
          <a:p>
            <a:pPr lvl="1"/>
            <a:r>
              <a:rPr lang="en-US" dirty="0" smtClean="0"/>
              <a:t>Windows allow us to see the unfamiliar (we see the experiences of others)  </a:t>
            </a:r>
            <a:endParaRPr lang="en-US" dirty="0" smtClean="0"/>
          </a:p>
          <a:p>
            <a:r>
              <a:rPr lang="en-US" dirty="0" smtClean="0"/>
              <a:t>John Gardner’s “fictive dream”  </a:t>
            </a:r>
            <a:endParaRPr lang="en-US" dirty="0" smtClean="0"/>
          </a:p>
          <a:p>
            <a:pPr lvl="1"/>
            <a:r>
              <a:rPr lang="en-US" dirty="0" smtClean="0"/>
              <a:t>We inhabit the character for a period of time. </a:t>
            </a:r>
          </a:p>
          <a:p>
            <a:pPr lvl="1"/>
            <a:r>
              <a:rPr lang="en-US" dirty="0" smtClean="0"/>
              <a:t>From </a:t>
            </a:r>
            <a:r>
              <a:rPr lang="en-US" i="1" dirty="0" smtClean="0"/>
              <a:t>The Art of Fiction</a:t>
            </a:r>
            <a:endParaRPr lang="en-US"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Reading Literary Fiction Enhances Theory of Mind </a:t>
            </a:r>
            <a:endParaRPr lang="en-US" sz="2800" dirty="0"/>
          </a:p>
        </p:txBody>
      </p:sp>
      <p:sp>
        <p:nvSpPr>
          <p:cNvPr id="3" name="Content Placeholder 2"/>
          <p:cNvSpPr>
            <a:spLocks noGrp="1"/>
          </p:cNvSpPr>
          <p:nvPr>
            <p:ph sz="quarter" idx="1"/>
          </p:nvPr>
        </p:nvSpPr>
        <p:spPr/>
        <p:txBody>
          <a:bodyPr/>
          <a:lstStyle/>
          <a:p>
            <a:r>
              <a:rPr lang="en-US" dirty="0" smtClean="0"/>
              <a:t>Theory of Mind (</a:t>
            </a:r>
            <a:r>
              <a:rPr lang="en-US" dirty="0" err="1" smtClean="0"/>
              <a:t>ToM</a:t>
            </a:r>
            <a:r>
              <a:rPr lang="en-US" dirty="0" smtClean="0"/>
              <a:t>)= Ability to understand the mental states of others and develop empathy. </a:t>
            </a:r>
          </a:p>
          <a:p>
            <a:r>
              <a:rPr lang="en-US" dirty="0" smtClean="0"/>
              <a:t>Kidd and </a:t>
            </a:r>
            <a:r>
              <a:rPr lang="en-US" dirty="0" err="1" smtClean="0"/>
              <a:t>Castano</a:t>
            </a:r>
            <a:r>
              <a:rPr lang="en-US" dirty="0" smtClean="0"/>
              <a:t> </a:t>
            </a:r>
            <a:r>
              <a:rPr lang="en-US" dirty="0" smtClean="0"/>
              <a:t>(2013) found that reading literary fiction temporarily enhances </a:t>
            </a:r>
            <a:r>
              <a:rPr lang="en-US" dirty="0" err="1" smtClean="0"/>
              <a:t>ToM</a:t>
            </a:r>
            <a:r>
              <a:rPr lang="en-US" dirty="0" smtClean="0"/>
              <a:t> and, more broadly, that </a:t>
            </a:r>
            <a:r>
              <a:rPr lang="en-US" dirty="0" err="1" smtClean="0"/>
              <a:t>ToM</a:t>
            </a:r>
            <a:r>
              <a:rPr lang="en-US" dirty="0" smtClean="0"/>
              <a:t> may be influenced by  engaging with works of art.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add film? </a:t>
            </a:r>
            <a:endParaRPr lang="en-US" dirty="0"/>
          </a:p>
        </p:txBody>
      </p:sp>
      <p:sp>
        <p:nvSpPr>
          <p:cNvPr id="3" name="Content Placeholder 2"/>
          <p:cNvSpPr>
            <a:spLocks noGrp="1"/>
          </p:cNvSpPr>
          <p:nvPr>
            <p:ph sz="quarter" idx="1"/>
          </p:nvPr>
        </p:nvSpPr>
        <p:spPr/>
        <p:txBody>
          <a:bodyPr>
            <a:normAutofit/>
          </a:bodyPr>
          <a:lstStyle/>
          <a:p>
            <a:r>
              <a:rPr lang="en-US" dirty="0" smtClean="0"/>
              <a:t>"Music can express feelings we cannot put into words; language is a better medium for humor than math; yet math can represent concepts that are not easily represented in art, and so on... Movies incorporate language with music and scenes.  We experience sign systems in many combinations because they are complementary" (</a:t>
            </a:r>
            <a:r>
              <a:rPr lang="en-US" dirty="0" err="1" smtClean="0"/>
              <a:t>Berghoff</a:t>
            </a:r>
            <a:r>
              <a:rPr lang="en-US" dirty="0" smtClean="0"/>
              <a:t> 29).  </a:t>
            </a:r>
          </a:p>
          <a:p>
            <a:r>
              <a:rPr lang="en-US" dirty="0" smtClean="0"/>
              <a:t>Multimodal Text Set: One involving multiple complementary sign systems to more completely “experience” text.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Text Complexity Circle- Sarah Brown </a:t>
            </a:r>
            <a:r>
              <a:rPr lang="en-US" sz="3200" dirty="0" err="1" smtClean="0"/>
              <a:t>Wessling</a:t>
            </a:r>
            <a:r>
              <a:rPr lang="en-US" sz="3200" dirty="0" smtClean="0"/>
              <a:t> </a:t>
            </a:r>
            <a:endParaRPr lang="en-US" sz="3200" dirty="0"/>
          </a:p>
        </p:txBody>
      </p:sp>
      <p:sp>
        <p:nvSpPr>
          <p:cNvPr id="3" name="Content Placeholder 2"/>
          <p:cNvSpPr>
            <a:spLocks noGrp="1"/>
          </p:cNvSpPr>
          <p:nvPr>
            <p:ph sz="quarter" idx="1"/>
          </p:nvPr>
        </p:nvSpPr>
        <p:spPr/>
        <p:txBody>
          <a:bodyPr>
            <a:normAutofit/>
          </a:bodyPr>
          <a:lstStyle/>
          <a:p>
            <a:r>
              <a:rPr lang="en-US" dirty="0" smtClean="0"/>
              <a:t>Fulcrum (anchor text)</a:t>
            </a:r>
          </a:p>
          <a:p>
            <a:r>
              <a:rPr lang="en-US" dirty="0" smtClean="0"/>
              <a:t>Context: Create prior knowledge; connects to student interest, motivation, questions </a:t>
            </a:r>
          </a:p>
          <a:p>
            <a:r>
              <a:rPr lang="en-US" dirty="0" smtClean="0"/>
              <a:t>Texture: May contradict, focus on a single aspect of, or illuminate another work </a:t>
            </a:r>
            <a:endParaRPr lang="en-US" dirty="0"/>
          </a:p>
          <a:p>
            <a:pPr>
              <a:buNone/>
            </a:pPr>
            <a:r>
              <a:rPr lang="en-US" dirty="0" smtClean="0"/>
              <a:t>“Reading doesn’t occur in isolation” (</a:t>
            </a:r>
            <a:r>
              <a:rPr lang="en-US" dirty="0" err="1" smtClean="0"/>
              <a:t>Wessling</a:t>
            </a:r>
            <a:r>
              <a:rPr lang="en-US" dirty="0" smtClean="0"/>
              <a:t> 24).</a:t>
            </a:r>
          </a:p>
          <a:p>
            <a:pPr>
              <a:buNone/>
            </a:pPr>
            <a:r>
              <a:rPr lang="en-US" dirty="0" smtClean="0"/>
              <a:t>Broaden the reading experience and create a situation where texts “talk to each other.”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Guiding Questions </a:t>
            </a:r>
            <a:endParaRPr lang="en-US" dirty="0"/>
          </a:p>
        </p:txBody>
      </p:sp>
      <p:sp>
        <p:nvSpPr>
          <p:cNvPr id="3" name="Content Placeholder 2"/>
          <p:cNvSpPr>
            <a:spLocks noGrp="1"/>
          </p:cNvSpPr>
          <p:nvPr>
            <p:ph sz="quarter" idx="1"/>
          </p:nvPr>
        </p:nvSpPr>
        <p:spPr/>
        <p:txBody>
          <a:bodyPr>
            <a:normAutofit/>
          </a:bodyPr>
          <a:lstStyle/>
          <a:p>
            <a:r>
              <a:rPr lang="en-US" dirty="0" smtClean="0"/>
              <a:t>How can we more fully and experientially immerse students in literature?</a:t>
            </a:r>
          </a:p>
          <a:p>
            <a:r>
              <a:rPr lang="en-US" dirty="0" smtClean="0"/>
              <a:t>How can we best pair multiple textual modalities to enhance comprehension, encourage connection, and even foster empathy?  </a:t>
            </a:r>
          </a:p>
          <a:p>
            <a:r>
              <a:rPr lang="en-US" dirty="0" smtClean="0"/>
              <a:t>How can we engage students with multiple texts through writing? </a:t>
            </a:r>
          </a:p>
          <a:p>
            <a:pPr lvl="1"/>
            <a:r>
              <a:rPr lang="en-US" dirty="0" smtClean="0"/>
              <a:t>Print Text + Film Clip + Writing =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Writing</a:t>
            </a:r>
            <a:endParaRPr lang="en-US" dirty="0"/>
          </a:p>
        </p:txBody>
      </p:sp>
      <p:sp>
        <p:nvSpPr>
          <p:cNvPr id="3" name="Content Placeholder 2"/>
          <p:cNvSpPr>
            <a:spLocks noGrp="1"/>
          </p:cNvSpPr>
          <p:nvPr>
            <p:ph sz="quarter" idx="1"/>
          </p:nvPr>
        </p:nvSpPr>
        <p:spPr/>
        <p:txBody>
          <a:bodyPr/>
          <a:lstStyle/>
          <a:p>
            <a:r>
              <a:rPr lang="en-US" dirty="0" smtClean="0"/>
              <a:t>Responding to text and film</a:t>
            </a:r>
          </a:p>
          <a:p>
            <a:r>
              <a:rPr lang="en-US" dirty="0" smtClean="0"/>
              <a:t>Internalizing text and film</a:t>
            </a:r>
          </a:p>
          <a:p>
            <a:pPr lvl="1"/>
            <a:r>
              <a:rPr lang="en-US" dirty="0" smtClean="0"/>
              <a:t>Reading</a:t>
            </a:r>
          </a:p>
          <a:p>
            <a:pPr lvl="1"/>
            <a:r>
              <a:rPr lang="en-US" dirty="0" smtClean="0"/>
              <a:t>Viewing/Listening </a:t>
            </a:r>
          </a:p>
          <a:p>
            <a:pPr lvl="1"/>
            <a:r>
              <a:rPr lang="en-US" dirty="0" smtClean="0"/>
              <a:t>Writing: Active Synthesis and Application </a:t>
            </a:r>
          </a:p>
          <a:p>
            <a:pPr lvl="2"/>
            <a:r>
              <a:rPr lang="en-US" dirty="0" smtClean="0"/>
              <a:t>The hope is that the combination allows the student to return to the fulcrum/anchor text with fresh and deeper personal connection and experience.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Backchannel</a:t>
            </a:r>
            <a:endParaRPr lang="en-US" dirty="0"/>
          </a:p>
        </p:txBody>
      </p:sp>
      <p:sp>
        <p:nvSpPr>
          <p:cNvPr id="3" name="Content Placeholder 2"/>
          <p:cNvSpPr>
            <a:spLocks noGrp="1"/>
          </p:cNvSpPr>
          <p:nvPr>
            <p:ph sz="quarter" idx="1"/>
          </p:nvPr>
        </p:nvSpPr>
        <p:spPr/>
        <p:txBody>
          <a:bodyPr/>
          <a:lstStyle/>
          <a:p>
            <a:r>
              <a:rPr lang="en-US" dirty="0"/>
              <a:t>P</a:t>
            </a:r>
            <a:r>
              <a:rPr lang="en-US" dirty="0" smtClean="0"/>
              <a:t>lease tweet your own ideas for book/story and film pairings. If possible, include grade level and possible writing activity.  </a:t>
            </a:r>
          </a:p>
          <a:p>
            <a:pPr>
              <a:buNone/>
            </a:pPr>
            <a:endParaRPr lang="en-US" dirty="0" smtClean="0"/>
          </a:p>
          <a:p>
            <a:pPr lvl="1"/>
            <a:r>
              <a:rPr lang="en-US" dirty="0" smtClean="0"/>
              <a:t>@</a:t>
            </a:r>
            <a:r>
              <a:rPr lang="en-US" dirty="0" err="1" smtClean="0"/>
              <a:t>JGriff_Teach</a:t>
            </a:r>
            <a:r>
              <a:rPr lang="en-US" dirty="0" smtClean="0"/>
              <a:t>   #</a:t>
            </a:r>
            <a:r>
              <a:rPr lang="en-US" dirty="0" err="1" smtClean="0"/>
              <a:t>Readwatchweep</a:t>
            </a:r>
            <a:r>
              <a:rPr lang="en-US" dirty="0" smtClean="0"/>
              <a:t>  #pctela14</a:t>
            </a:r>
            <a:endParaRPr lang="en-US" dirty="0" smtClean="0"/>
          </a:p>
          <a:p>
            <a:pPr lvl="1">
              <a:buNone/>
            </a:pPr>
            <a:endParaRPr lang="en-US" dirty="0" smtClean="0"/>
          </a:p>
          <a:p>
            <a:r>
              <a:rPr lang="en-US" dirty="0" smtClean="0"/>
              <a:t>I’ll archive these via </a:t>
            </a:r>
            <a:r>
              <a:rPr lang="en-US" dirty="0" err="1" smtClean="0"/>
              <a:t>Storify</a:t>
            </a:r>
            <a:r>
              <a:rPr lang="en-US" dirty="0" smtClean="0"/>
              <a:t> and post to </a:t>
            </a:r>
            <a:r>
              <a:rPr lang="en-US" dirty="0" smtClean="0">
                <a:hlinkClick r:id="rId2" action="ppaction://hlinkfile"/>
              </a:rPr>
              <a:t>breathedeepandteach.com </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158</TotalTime>
  <Words>645</Words>
  <Application>Microsoft Office PowerPoint</Application>
  <PresentationFormat>On-screen Show (4:3)</PresentationFormat>
  <Paragraphs>59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Multimodal Morality: Experiencing Text through Film and Writing </vt:lpstr>
      <vt:lpstr>Warm-Up Writing</vt:lpstr>
      <vt:lpstr>Framing Quote from “Why Students Hate Reading—And Often Aren’t Any Good At It”</vt:lpstr>
      <vt:lpstr>2009 NCTE Convention Keynote</vt:lpstr>
      <vt:lpstr>Mirror Neurons</vt:lpstr>
      <vt:lpstr>Jacqueline Woodson</vt:lpstr>
      <vt:lpstr>Reading Literary Fiction Enhances Theory of Mind </vt:lpstr>
      <vt:lpstr>Why add film? </vt:lpstr>
      <vt:lpstr>Text Complexity Circle- Sarah Brown Wessling </vt:lpstr>
      <vt:lpstr>Guiding Questions </vt:lpstr>
      <vt:lpstr>Role of Writing</vt:lpstr>
      <vt:lpstr>Backchannel</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dc:creator>
  <cp:lastModifiedBy>Griffith Jason</cp:lastModifiedBy>
  <cp:revision>19</cp:revision>
  <dcterms:created xsi:type="dcterms:W3CDTF">2014-10-18T00:54:38Z</dcterms:created>
  <dcterms:modified xsi:type="dcterms:W3CDTF">2014-10-24T03:30:14Z</dcterms:modified>
</cp:coreProperties>
</file>