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5"/>
  </p:notesMasterIdLst>
  <p:sldIdLst>
    <p:sldId id="282" r:id="rId4"/>
    <p:sldId id="284" r:id="rId5"/>
    <p:sldId id="286" r:id="rId6"/>
    <p:sldId id="310" r:id="rId7"/>
    <p:sldId id="309" r:id="rId8"/>
    <p:sldId id="288" r:id="rId9"/>
    <p:sldId id="287" r:id="rId10"/>
    <p:sldId id="285" r:id="rId11"/>
    <p:sldId id="290" r:id="rId12"/>
    <p:sldId id="283" r:id="rId13"/>
    <p:sldId id="312" r:id="rId14"/>
    <p:sldId id="259" r:id="rId15"/>
    <p:sldId id="261" r:id="rId16"/>
    <p:sldId id="311" r:id="rId17"/>
    <p:sldId id="308" r:id="rId18"/>
    <p:sldId id="291" r:id="rId19"/>
    <p:sldId id="263" r:id="rId20"/>
    <p:sldId id="262" r:id="rId21"/>
    <p:sldId id="264" r:id="rId22"/>
    <p:sldId id="265" r:id="rId23"/>
    <p:sldId id="269" r:id="rId24"/>
    <p:sldId id="266" r:id="rId25"/>
    <p:sldId id="271" r:id="rId26"/>
    <p:sldId id="267" r:id="rId27"/>
    <p:sldId id="268" r:id="rId28"/>
    <p:sldId id="270" r:id="rId29"/>
    <p:sldId id="272" r:id="rId30"/>
    <p:sldId id="292" r:id="rId31"/>
    <p:sldId id="293" r:id="rId32"/>
    <p:sldId id="273" r:id="rId33"/>
    <p:sldId id="277" r:id="rId34"/>
    <p:sldId id="274" r:id="rId35"/>
    <p:sldId id="295" r:id="rId36"/>
    <p:sldId id="307" r:id="rId37"/>
    <p:sldId id="297" r:id="rId38"/>
    <p:sldId id="276" r:id="rId39"/>
    <p:sldId id="296" r:id="rId40"/>
    <p:sldId id="298" r:id="rId41"/>
    <p:sldId id="299" r:id="rId42"/>
    <p:sldId id="300" r:id="rId43"/>
    <p:sldId id="301" r:id="rId44"/>
    <p:sldId id="302" r:id="rId45"/>
    <p:sldId id="303" r:id="rId46"/>
    <p:sldId id="304" r:id="rId47"/>
    <p:sldId id="305" r:id="rId48"/>
    <p:sldId id="306" r:id="rId49"/>
    <p:sldId id="279" r:id="rId50"/>
    <p:sldId id="278" r:id="rId51"/>
    <p:sldId id="280" r:id="rId52"/>
    <p:sldId id="281" r:id="rId53"/>
    <p:sldId id="256"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061766-E30A-4F79-9958-EE2B349C08C3}" type="datetimeFigureOut">
              <a:rPr lang="en-US" smtClean="0"/>
              <a:t>8/16/2017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1CA064-E7C5-4936-B284-9648D668942E}" type="slidenum">
              <a:rPr lang="en-US" smtClean="0"/>
              <a:t>‹#›</a:t>
            </a:fld>
            <a:endParaRPr lang="en-US"/>
          </a:p>
        </p:txBody>
      </p:sp>
    </p:spTree>
    <p:extLst>
      <p:ext uri="{BB962C8B-B14F-4D97-AF65-F5344CB8AC3E}">
        <p14:creationId xmlns:p14="http://schemas.microsoft.com/office/powerpoint/2010/main" val="1546160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Presenter</a:t>
            </a:r>
            <a:r>
              <a:rPr lang="en-US" baseline="0" dirty="0"/>
              <a:t> introduction – this is your “traveling time” to the podium.  </a:t>
            </a:r>
            <a:endParaRPr lang="en-US" dirty="0"/>
          </a:p>
        </p:txBody>
      </p:sp>
      <p:sp>
        <p:nvSpPr>
          <p:cNvPr id="4" name="Slide Number Placeholder 3"/>
          <p:cNvSpPr>
            <a:spLocks noGrp="1"/>
          </p:cNvSpPr>
          <p:nvPr>
            <p:ph type="sldNum" sz="quarter" idx="10"/>
          </p:nvPr>
        </p:nvSpPr>
        <p:spPr/>
        <p:txBody>
          <a:bodyPr/>
          <a:lstStyle/>
          <a:p>
            <a:fld id="{3C531B36-43A6-644A-893E-671E99BFFD86}" type="slidenum">
              <a:rPr lang="en-US" smtClean="0"/>
              <a:t>2</a:t>
            </a:fld>
            <a:endParaRPr lang="en-US"/>
          </a:p>
        </p:txBody>
      </p:sp>
    </p:spTree>
    <p:extLst>
      <p:ext uri="{BB962C8B-B14F-4D97-AF65-F5344CB8AC3E}">
        <p14:creationId xmlns:p14="http://schemas.microsoft.com/office/powerpoint/2010/main" val="4003188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FC7101F-3FE8-40A1-BF48-CC03E2FEBE87}" type="datetimeFigureOut">
              <a:rPr lang="en-US" smtClean="0"/>
              <a:t>8/16/2017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1750121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C7101F-3FE8-40A1-BF48-CC03E2FEBE87}" type="datetimeFigureOut">
              <a:rPr lang="en-US" smtClean="0"/>
              <a:t>8/16/2017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792611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C7101F-3FE8-40A1-BF48-CC03E2FEBE87}" type="datetimeFigureOut">
              <a:rPr lang="en-US" smtClean="0"/>
              <a:t>8/16/2017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1938961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C7101F-3FE8-40A1-BF48-CC03E2FEBE87}" type="datetimeFigureOut">
              <a:rPr lang="en-US" smtClean="0"/>
              <a:t>8/16/2017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4266599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C7101F-3FE8-40A1-BF48-CC03E2FEBE87}" type="datetimeFigureOut">
              <a:rPr lang="en-US" smtClean="0"/>
              <a:t>8/16/2017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2980647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C7101F-3FE8-40A1-BF48-CC03E2FEBE87}" type="datetimeFigureOut">
              <a:rPr lang="en-US" smtClean="0"/>
              <a:t>8/16/2017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2818328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C7101F-3FE8-40A1-BF48-CC03E2FEBE87}" type="datetimeFigureOut">
              <a:rPr lang="en-US" smtClean="0"/>
              <a:t>8/16/2017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1391883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FC7101F-3FE8-40A1-BF48-CC03E2FEBE87}" type="datetimeFigureOut">
              <a:rPr lang="en-US" smtClean="0"/>
              <a:t>8/16/2017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2559242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FC7101F-3FE8-40A1-BF48-CC03E2FEBE87}" type="datetimeFigureOut">
              <a:rPr lang="en-US" smtClean="0"/>
              <a:t>8/16/2017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3067999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C7101F-3FE8-40A1-BF48-CC03E2FEBE87}" type="datetimeFigureOut">
              <a:rPr lang="en-US" smtClean="0"/>
              <a:t>8/16/2017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3639332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C7101F-3FE8-40A1-BF48-CC03E2FEBE87}" type="datetimeFigureOut">
              <a:rPr lang="en-US" smtClean="0"/>
              <a:t>8/16/2017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2560553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36D3189-28E2-4DC6-A024-EA211E61F955}" type="datetimeFigureOut">
              <a:rPr lang="en-US" smtClean="0"/>
              <a:t>8/16/2017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4083438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6D3189-28E2-4DC6-A024-EA211E61F955}" type="datetimeFigureOut">
              <a:rPr lang="en-US" smtClean="0"/>
              <a:t>8/16/2017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27683614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6D3189-28E2-4DC6-A024-EA211E61F955}" type="datetimeFigureOut">
              <a:rPr lang="en-US" smtClean="0"/>
              <a:t>8/16/2017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1072113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6D3189-28E2-4DC6-A024-EA211E61F955}" type="datetimeFigureOut">
              <a:rPr lang="en-US" smtClean="0"/>
              <a:t>8/16/2017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23710299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36D3189-28E2-4DC6-A024-EA211E61F955}" type="datetimeFigureOut">
              <a:rPr lang="en-US" smtClean="0"/>
              <a:t>8/16/2017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34139069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36D3189-28E2-4DC6-A024-EA211E61F955}" type="datetimeFigureOut">
              <a:rPr lang="en-US" smtClean="0"/>
              <a:t>8/16/2017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17907978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6D3189-28E2-4DC6-A024-EA211E61F955}" type="datetimeFigureOut">
              <a:rPr lang="en-US" smtClean="0"/>
              <a:t>8/16/2017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1556091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6D3189-28E2-4DC6-A024-EA211E61F955}" type="datetimeFigureOut">
              <a:rPr lang="en-US" smtClean="0"/>
              <a:t>8/16/2017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3639659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6D3189-28E2-4DC6-A024-EA211E61F955}" type="datetimeFigureOut">
              <a:rPr lang="en-US" smtClean="0"/>
              <a:t>8/16/2017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23565277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6D3189-28E2-4DC6-A024-EA211E61F955}" type="datetimeFigureOut">
              <a:rPr lang="en-US" smtClean="0"/>
              <a:t>8/16/2017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3666544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6D3189-28E2-4DC6-A024-EA211E61F955}" type="datetimeFigureOut">
              <a:rPr lang="en-US" smtClean="0"/>
              <a:t>8/16/2017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21610001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734DF85-A2F8-CA4F-A699-C2210F2257CA}" type="datetimeFigureOut">
              <a:rPr lang="en-US" smtClean="0"/>
              <a:t>8/16/2017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49674266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34DF85-A2F8-CA4F-A699-C2210F2257CA}" type="datetimeFigureOut">
              <a:rPr lang="en-US" smtClean="0"/>
              <a:t>8/16/2017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336534378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34DF85-A2F8-CA4F-A699-C2210F2257CA}" type="datetimeFigureOut">
              <a:rPr lang="en-US" smtClean="0"/>
              <a:t>8/16/2017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277154799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34DF85-A2F8-CA4F-A699-C2210F2257CA}" type="datetimeFigureOut">
              <a:rPr lang="en-US" smtClean="0"/>
              <a:t>8/16/2017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260867541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34DF85-A2F8-CA4F-A699-C2210F2257CA}" type="datetimeFigureOut">
              <a:rPr lang="en-US" smtClean="0"/>
              <a:t>8/16/2017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145320131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34DF85-A2F8-CA4F-A699-C2210F2257CA}" type="datetimeFigureOut">
              <a:rPr lang="en-US" smtClean="0"/>
              <a:t>8/16/2017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114620494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34DF85-A2F8-CA4F-A699-C2210F2257CA}" type="datetimeFigureOut">
              <a:rPr lang="en-US" smtClean="0"/>
              <a:t>8/16/2017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231496263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34DF85-A2F8-CA4F-A699-C2210F2257CA}" type="datetimeFigureOut">
              <a:rPr lang="en-US" smtClean="0"/>
              <a:t>8/16/2017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36360046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34DF85-A2F8-CA4F-A699-C2210F2257CA}" type="datetimeFigureOut">
              <a:rPr lang="en-US" smtClean="0"/>
              <a:t>8/16/2017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8922037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34DF85-A2F8-CA4F-A699-C2210F2257CA}" type="datetimeFigureOut">
              <a:rPr lang="en-US" smtClean="0"/>
              <a:t>8/16/2017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251551113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34DF85-A2F8-CA4F-A699-C2210F2257CA}" type="datetimeFigureOut">
              <a:rPr lang="en-US" smtClean="0"/>
              <a:t>8/16/2017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344711385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653667" y="600200"/>
            <a:ext cx="8490400" cy="54544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11296609" y="6217621"/>
            <a:ext cx="731600" cy="524800"/>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4367646"/>
      </p:ext>
    </p:extLst>
  </p:cSld>
  <p:clrMapOvr>
    <a:masterClrMapping/>
  </p:clrMapOvr>
  <mc:AlternateContent xmlns:mc="http://schemas.openxmlformats.org/markup-compatibility/2006" xmlns:p14="http://schemas.microsoft.com/office/powerpoint/2010/main">
    <mc:Choice Requires="p14">
      <p:transition p14:dur="150" advTm="15000"/>
    </mc:Choice>
    <mc:Fallback xmlns="">
      <p:transition advTm="1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C7101F-3FE8-40A1-BF48-CC03E2FEBE87}" type="datetimeFigureOut">
              <a:rPr lang="en-US" smtClean="0"/>
              <a:t>8/16/2017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1B6301-4658-418B-93FB-1852726BC0D3}" type="slidenum">
              <a:rPr lang="en-US" smtClean="0"/>
              <a:t>‹#›</a:t>
            </a:fld>
            <a:endParaRPr lang="en-US"/>
          </a:p>
        </p:txBody>
      </p:sp>
    </p:spTree>
    <p:extLst>
      <p:ext uri="{BB962C8B-B14F-4D97-AF65-F5344CB8AC3E}">
        <p14:creationId xmlns:p14="http://schemas.microsoft.com/office/powerpoint/2010/main" val="25490580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6D3189-28E2-4DC6-A024-EA211E61F955}" type="datetimeFigureOut">
              <a:rPr lang="en-US" smtClean="0"/>
              <a:t>8/16/2017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DB452C-5B97-46DD-BA61-6DD956BF2F12}" type="slidenum">
              <a:rPr lang="en-US" smtClean="0"/>
              <a:t>‹#›</a:t>
            </a:fld>
            <a:endParaRPr lang="en-US"/>
          </a:p>
        </p:txBody>
      </p:sp>
    </p:spTree>
    <p:extLst>
      <p:ext uri="{BB962C8B-B14F-4D97-AF65-F5344CB8AC3E}">
        <p14:creationId xmlns:p14="http://schemas.microsoft.com/office/powerpoint/2010/main" val="316886258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34DF85-A2F8-CA4F-A699-C2210F2257CA}" type="datetimeFigureOut">
              <a:rPr lang="en-US" smtClean="0"/>
              <a:t>8/16/2017</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BD4BF0-2686-DE49-BCE4-BD41AE1615B0}" type="slidenum">
              <a:rPr lang="en-US" smtClean="0"/>
              <a:t>‹#›</a:t>
            </a:fld>
            <a:endParaRPr lang="en-US"/>
          </a:p>
        </p:txBody>
      </p:sp>
    </p:spTree>
    <p:extLst>
      <p:ext uri="{BB962C8B-B14F-4D97-AF65-F5344CB8AC3E}">
        <p14:creationId xmlns:p14="http://schemas.microsoft.com/office/powerpoint/2010/main" val="6537546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6.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5.xml"/><Relationship Id="rId4" Type="http://schemas.openxmlformats.org/officeDocument/2006/relationships/image" Target="../media/image44.png"/></Relationships>
</file>

<file path=ppt/slides/_rels/slide5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7200" dirty="0">
                <a:solidFill>
                  <a:schemeClr val="bg1"/>
                </a:solidFill>
              </a:rPr>
              <a:t>Examining Truth:</a:t>
            </a:r>
            <a:br>
              <a:rPr lang="en-US" dirty="0">
                <a:solidFill>
                  <a:schemeClr val="bg1"/>
                </a:solidFill>
              </a:rPr>
            </a:br>
            <a:r>
              <a:rPr lang="en-US" sz="5400" dirty="0">
                <a:solidFill>
                  <a:schemeClr val="bg1"/>
                </a:solidFill>
              </a:rPr>
              <a:t>Reading and Writing the New Nonfiction</a:t>
            </a:r>
          </a:p>
        </p:txBody>
      </p:sp>
      <p:sp>
        <p:nvSpPr>
          <p:cNvPr id="3" name="Subtitle 2"/>
          <p:cNvSpPr>
            <a:spLocks noGrp="1"/>
          </p:cNvSpPr>
          <p:nvPr>
            <p:ph type="subTitle" idx="1"/>
          </p:nvPr>
        </p:nvSpPr>
        <p:spPr/>
        <p:txBody>
          <a:bodyPr>
            <a:normAutofit/>
          </a:bodyPr>
          <a:lstStyle/>
          <a:p>
            <a:r>
              <a:rPr lang="en-US" dirty="0">
                <a:solidFill>
                  <a:schemeClr val="bg1"/>
                </a:solidFill>
              </a:rPr>
              <a:t>Jason Griffith  @</a:t>
            </a:r>
            <a:r>
              <a:rPr lang="en-US" dirty="0" err="1">
                <a:solidFill>
                  <a:schemeClr val="bg1"/>
                </a:solidFill>
              </a:rPr>
              <a:t>JGriff_Teach</a:t>
            </a:r>
            <a:endParaRPr lang="en-US" dirty="0">
              <a:solidFill>
                <a:schemeClr val="bg1"/>
              </a:solidFill>
            </a:endParaRPr>
          </a:p>
          <a:p>
            <a:r>
              <a:rPr lang="en-US" dirty="0">
                <a:solidFill>
                  <a:schemeClr val="bg1"/>
                </a:solidFill>
              </a:rPr>
              <a:t>Arizona State University </a:t>
            </a:r>
          </a:p>
          <a:p>
            <a:r>
              <a:rPr lang="en-US" dirty="0">
                <a:solidFill>
                  <a:schemeClr val="bg1"/>
                </a:solidFill>
              </a:rPr>
              <a:t>#</a:t>
            </a:r>
            <a:r>
              <a:rPr lang="en-US" dirty="0" err="1">
                <a:solidFill>
                  <a:schemeClr val="bg1"/>
                </a:solidFill>
              </a:rPr>
              <a:t>humanitiesrock</a:t>
            </a:r>
            <a:endParaRPr lang="en-US" dirty="0">
              <a:solidFill>
                <a:schemeClr val="bg1"/>
              </a:solidFill>
            </a:endParaRPr>
          </a:p>
        </p:txBody>
      </p:sp>
    </p:spTree>
    <p:extLst>
      <p:ext uri="{BB962C8B-B14F-4D97-AF65-F5344CB8AC3E}">
        <p14:creationId xmlns:p14="http://schemas.microsoft.com/office/powerpoint/2010/main" val="2432884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1939" y="2899051"/>
            <a:ext cx="10515600" cy="970584"/>
          </a:xfrm>
        </p:spPr>
        <p:txBody>
          <a:bodyPr>
            <a:normAutofit/>
          </a:bodyPr>
          <a:lstStyle/>
          <a:p>
            <a:pPr marL="0" indent="0" algn="ctr">
              <a:buNone/>
            </a:pPr>
            <a:r>
              <a:rPr lang="en-US" sz="5400" dirty="0">
                <a:solidFill>
                  <a:schemeClr val="bg1"/>
                </a:solidFill>
                <a:latin typeface="Arial" panose="020B0604020202020204" pitchFamily="34" charset="0"/>
                <a:cs typeface="Arial" panose="020B0604020202020204" pitchFamily="34" charset="0"/>
              </a:rPr>
              <a:t>How many truths are there?</a:t>
            </a:r>
          </a:p>
          <a:p>
            <a:pPr marL="0" indent="0" algn="ctr">
              <a:buNone/>
            </a:pPr>
            <a:endParaRPr lang="en-US" sz="5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042269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Opening Activity</a:t>
            </a:r>
          </a:p>
        </p:txBody>
      </p:sp>
      <p:sp>
        <p:nvSpPr>
          <p:cNvPr id="3" name="Content Placeholder 2"/>
          <p:cNvSpPr>
            <a:spLocks noGrp="1"/>
          </p:cNvSpPr>
          <p:nvPr>
            <p:ph idx="1"/>
          </p:nvPr>
        </p:nvSpPr>
        <p:spPr/>
        <p:txBody>
          <a:bodyPr/>
          <a:lstStyle/>
          <a:p>
            <a:r>
              <a:rPr lang="en-US" dirty="0"/>
              <a:t>Write for 5 minutes. </a:t>
            </a:r>
          </a:p>
          <a:p>
            <a:pPr lvl="1"/>
            <a:r>
              <a:rPr lang="en-US" dirty="0"/>
              <a:t>Active Scene</a:t>
            </a:r>
          </a:p>
          <a:p>
            <a:pPr lvl="2"/>
            <a:r>
              <a:rPr lang="en-US" dirty="0"/>
              <a:t>Beginning and an end </a:t>
            </a:r>
          </a:p>
          <a:p>
            <a:pPr lvl="2"/>
            <a:r>
              <a:rPr lang="en-US" dirty="0"/>
              <a:t>Action, dialogue, and active verbs… make it happen. </a:t>
            </a:r>
          </a:p>
          <a:p>
            <a:pPr lvl="2"/>
            <a:r>
              <a:rPr lang="en-US" dirty="0"/>
              <a:t>Think of the structure of a single movie scene</a:t>
            </a:r>
          </a:p>
          <a:p>
            <a:pPr lvl="1"/>
            <a:r>
              <a:rPr lang="en-US" dirty="0"/>
              <a:t>Don’t make it up.</a:t>
            </a:r>
          </a:p>
          <a:p>
            <a:pPr lvl="2"/>
            <a:r>
              <a:rPr lang="en-US" dirty="0"/>
              <a:t>Try to capture a moment of what really happened and write it in an interesting way. </a:t>
            </a:r>
          </a:p>
          <a:p>
            <a:pPr lvl="2"/>
            <a:endParaRPr lang="en-US" dirty="0"/>
          </a:p>
          <a:p>
            <a:r>
              <a:rPr lang="en-US" dirty="0"/>
              <a:t>Prompt: Write the story of your 12:15 PM. </a:t>
            </a:r>
          </a:p>
          <a:p>
            <a:pPr lvl="1"/>
            <a:endParaRPr lang="en-US" dirty="0"/>
          </a:p>
          <a:p>
            <a:pPr marL="0" indent="0">
              <a:buNone/>
            </a:pPr>
            <a:endParaRPr lang="en-US" dirty="0"/>
          </a:p>
        </p:txBody>
      </p:sp>
    </p:spTree>
    <p:extLst>
      <p:ext uri="{BB962C8B-B14F-4D97-AF65-F5344CB8AC3E}">
        <p14:creationId xmlns:p14="http://schemas.microsoft.com/office/powerpoint/2010/main" val="3169135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104841-3C90-4692-868B-2C1970528061}"/>
              </a:ext>
            </a:extLst>
          </p:cNvPr>
          <p:cNvPicPr>
            <a:picLocks noChangeAspect="1"/>
          </p:cNvPicPr>
          <p:nvPr/>
        </p:nvPicPr>
        <p:blipFill rotWithShape="1">
          <a:blip r:embed="rId2"/>
          <a:srcRect l="10129" t="9641" r="4538" b="15693"/>
          <a:stretch/>
        </p:blipFill>
        <p:spPr>
          <a:xfrm>
            <a:off x="1645920" y="267286"/>
            <a:ext cx="4037428" cy="6280444"/>
          </a:xfrm>
          <a:prstGeom prst="rect">
            <a:avLst/>
          </a:prstGeom>
        </p:spPr>
      </p:pic>
      <p:pic>
        <p:nvPicPr>
          <p:cNvPr id="3" name="Picture 2">
            <a:extLst>
              <a:ext uri="{FF2B5EF4-FFF2-40B4-BE49-F238E27FC236}">
                <a16:creationId xmlns:a16="http://schemas.microsoft.com/office/drawing/2014/main" id="{467DCFA8-D7CE-4EAA-9CA1-7BEEC4FACC6E}"/>
              </a:ext>
            </a:extLst>
          </p:cNvPr>
          <p:cNvPicPr>
            <a:picLocks noChangeAspect="1"/>
          </p:cNvPicPr>
          <p:nvPr/>
        </p:nvPicPr>
        <p:blipFill rotWithShape="1">
          <a:blip r:embed="rId3"/>
          <a:srcRect t="10980" b="9635"/>
          <a:stretch/>
        </p:blipFill>
        <p:spPr>
          <a:xfrm>
            <a:off x="6980726" y="478302"/>
            <a:ext cx="3857625" cy="5444197"/>
          </a:xfrm>
          <a:prstGeom prst="rect">
            <a:avLst/>
          </a:prstGeom>
        </p:spPr>
      </p:pic>
    </p:spTree>
    <p:extLst>
      <p:ext uri="{BB962C8B-B14F-4D97-AF65-F5344CB8AC3E}">
        <p14:creationId xmlns:p14="http://schemas.microsoft.com/office/powerpoint/2010/main" val="1274233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D04349C-14CC-4DEA-80F9-359F170BC0D2}"/>
              </a:ext>
            </a:extLst>
          </p:cNvPr>
          <p:cNvPicPr>
            <a:picLocks noChangeAspect="1"/>
          </p:cNvPicPr>
          <p:nvPr/>
        </p:nvPicPr>
        <p:blipFill rotWithShape="1">
          <a:blip r:embed="rId2"/>
          <a:srcRect t="19693" b="18454"/>
          <a:stretch/>
        </p:blipFill>
        <p:spPr>
          <a:xfrm>
            <a:off x="6261030" y="530544"/>
            <a:ext cx="5264567" cy="5789020"/>
          </a:xfrm>
          <a:prstGeom prst="rect">
            <a:avLst/>
          </a:prstGeom>
        </p:spPr>
      </p:pic>
      <p:pic>
        <p:nvPicPr>
          <p:cNvPr id="3" name="Picture 2">
            <a:extLst>
              <a:ext uri="{FF2B5EF4-FFF2-40B4-BE49-F238E27FC236}">
                <a16:creationId xmlns:a16="http://schemas.microsoft.com/office/drawing/2014/main" id="{5B6FAB43-5DAB-4E6D-B638-357F4AB1F169}"/>
              </a:ext>
            </a:extLst>
          </p:cNvPr>
          <p:cNvPicPr>
            <a:picLocks noChangeAspect="1"/>
          </p:cNvPicPr>
          <p:nvPr/>
        </p:nvPicPr>
        <p:blipFill rotWithShape="1">
          <a:blip r:embed="rId3"/>
          <a:srcRect l="39923" t="10256" r="23500" b="24103"/>
          <a:stretch/>
        </p:blipFill>
        <p:spPr>
          <a:xfrm>
            <a:off x="255666" y="530544"/>
            <a:ext cx="5644000" cy="5697415"/>
          </a:xfrm>
          <a:prstGeom prst="rect">
            <a:avLst/>
          </a:prstGeom>
        </p:spPr>
      </p:pic>
    </p:spTree>
    <p:extLst>
      <p:ext uri="{BB962C8B-B14F-4D97-AF65-F5344CB8AC3E}">
        <p14:creationId xmlns:p14="http://schemas.microsoft.com/office/powerpoint/2010/main" val="2685360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Back to the First Opening Question</a:t>
            </a:r>
          </a:p>
        </p:txBody>
      </p:sp>
      <p:sp>
        <p:nvSpPr>
          <p:cNvPr id="3" name="Content Placeholder 2"/>
          <p:cNvSpPr>
            <a:spLocks noGrp="1"/>
          </p:cNvSpPr>
          <p:nvPr>
            <p:ph idx="1"/>
          </p:nvPr>
        </p:nvSpPr>
        <p:spPr/>
        <p:txBody>
          <a:bodyPr>
            <a:normAutofit fontScale="92500"/>
          </a:bodyPr>
          <a:lstStyle/>
          <a:p>
            <a:r>
              <a:rPr lang="en-US" dirty="0"/>
              <a:t>How many truths are there? </a:t>
            </a:r>
          </a:p>
          <a:p>
            <a:r>
              <a:rPr lang="en-US" dirty="0"/>
              <a:t>Stephen Hawking (1996) wrote, “observers who are moving relative to each other will assign different times and positions to the same event. No particular observer’s measurements are any more correct than any other observer’s, but all the measurements are related” (p. 33).</a:t>
            </a:r>
          </a:p>
          <a:p>
            <a:r>
              <a:rPr lang="en-US" dirty="0"/>
              <a:t>“Truth is personal—it is what we see, assume, and believe, filtered through our own lens and orientation. Although it may revolve around the same subject or issue, the truth as one person perceives it may not be the same truth another person sees… There are many truths to a story and many versions of the same story” (</a:t>
            </a:r>
            <a:r>
              <a:rPr lang="en-US" dirty="0" err="1"/>
              <a:t>Gutkind</a:t>
            </a:r>
            <a:r>
              <a:rPr lang="en-US" dirty="0"/>
              <a:t>, 2012, p. 19).</a:t>
            </a:r>
          </a:p>
          <a:p>
            <a:endParaRPr lang="en-US" dirty="0"/>
          </a:p>
        </p:txBody>
      </p:sp>
    </p:spTree>
    <p:extLst>
      <p:ext uri="{BB962C8B-B14F-4D97-AF65-F5344CB8AC3E}">
        <p14:creationId xmlns:p14="http://schemas.microsoft.com/office/powerpoint/2010/main" val="2743069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One of my student’s answers:</a:t>
            </a:r>
          </a:p>
        </p:txBody>
      </p:sp>
      <p:sp>
        <p:nvSpPr>
          <p:cNvPr id="3" name="Content Placeholder 2"/>
          <p:cNvSpPr>
            <a:spLocks noGrp="1"/>
          </p:cNvSpPr>
          <p:nvPr>
            <p:ph idx="1"/>
          </p:nvPr>
        </p:nvSpPr>
        <p:spPr/>
        <p:txBody>
          <a:bodyPr/>
          <a:lstStyle/>
          <a:p>
            <a:pPr marL="0" indent="0" algn="ctr">
              <a:buNone/>
            </a:pPr>
            <a:endParaRPr lang="en-US" dirty="0">
              <a:solidFill>
                <a:schemeClr val="bg1"/>
              </a:solidFill>
              <a:latin typeface="Arial" panose="020B0604020202020204" pitchFamily="34" charset="0"/>
              <a:cs typeface="Arial" panose="020B0604020202020204" pitchFamily="34" charset="0"/>
            </a:endParaRPr>
          </a:p>
          <a:p>
            <a:pPr marL="0" indent="0" algn="ctr">
              <a:buNone/>
            </a:pPr>
            <a:endParaRPr lang="en-US" dirty="0">
              <a:solidFill>
                <a:schemeClr val="bg1"/>
              </a:solidFill>
              <a:latin typeface="Arial" panose="020B0604020202020204" pitchFamily="34" charset="0"/>
              <a:cs typeface="Arial" panose="020B0604020202020204" pitchFamily="34" charset="0"/>
            </a:endParaRPr>
          </a:p>
          <a:p>
            <a:pPr marL="0" indent="0" algn="ctr">
              <a:buNone/>
            </a:pPr>
            <a:r>
              <a:rPr lang="en-US" sz="3600" dirty="0">
                <a:solidFill>
                  <a:schemeClr val="bg1"/>
                </a:solidFill>
                <a:latin typeface="Arial" panose="020B0604020202020204" pitchFamily="34" charset="0"/>
                <a:cs typeface="Arial" panose="020B0604020202020204" pitchFamily="34" charset="0"/>
              </a:rPr>
              <a:t>“There’s one truth, it exists independently of us, and we may or may not be aware of it.” </a:t>
            </a:r>
          </a:p>
        </p:txBody>
      </p:sp>
    </p:spTree>
    <p:extLst>
      <p:ext uri="{BB962C8B-B14F-4D97-AF65-F5344CB8AC3E}">
        <p14:creationId xmlns:p14="http://schemas.microsoft.com/office/powerpoint/2010/main" val="191700866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87509" y="0"/>
            <a:ext cx="5416982" cy="6858000"/>
          </a:xfrm>
          <a:prstGeom prst="rect">
            <a:avLst/>
          </a:prstGeom>
        </p:spPr>
      </p:pic>
    </p:spTree>
    <p:extLst>
      <p:ext uri="{BB962C8B-B14F-4D97-AF65-F5344CB8AC3E}">
        <p14:creationId xmlns:p14="http://schemas.microsoft.com/office/powerpoint/2010/main" val="2597032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Lesson 1: Write your truth. </a:t>
            </a:r>
          </a:p>
        </p:txBody>
      </p:sp>
      <p:sp>
        <p:nvSpPr>
          <p:cNvPr id="3" name="Content Placeholder 2"/>
          <p:cNvSpPr>
            <a:spLocks noGrp="1"/>
          </p:cNvSpPr>
          <p:nvPr>
            <p:ph idx="1"/>
          </p:nvPr>
        </p:nvSpPr>
        <p:spPr/>
        <p:txBody>
          <a:bodyPr/>
          <a:lstStyle/>
          <a:p>
            <a:r>
              <a:rPr lang="en-US" dirty="0"/>
              <a:t>Your truth is unique because of your perspective. </a:t>
            </a:r>
          </a:p>
          <a:p>
            <a:r>
              <a:rPr lang="en-US" dirty="0"/>
              <a:t>You’re the only one who can know and tell your unique vantage point. </a:t>
            </a:r>
          </a:p>
        </p:txBody>
      </p:sp>
      <p:pic>
        <p:nvPicPr>
          <p:cNvPr id="5" name="Picture 4"/>
          <p:cNvPicPr>
            <a:picLocks noChangeAspect="1"/>
          </p:cNvPicPr>
          <p:nvPr/>
        </p:nvPicPr>
        <p:blipFill>
          <a:blip r:embed="rId2"/>
          <a:stretch>
            <a:fillRect/>
          </a:stretch>
        </p:blipFill>
        <p:spPr>
          <a:xfrm>
            <a:off x="1674507" y="3212387"/>
            <a:ext cx="3703982" cy="3099513"/>
          </a:xfrm>
          <a:prstGeom prst="rect">
            <a:avLst/>
          </a:prstGeom>
        </p:spPr>
      </p:pic>
      <p:sp>
        <p:nvSpPr>
          <p:cNvPr id="4" name="TextBox 3">
            <a:extLst>
              <a:ext uri="{FF2B5EF4-FFF2-40B4-BE49-F238E27FC236}">
                <a16:creationId xmlns:a16="http://schemas.microsoft.com/office/drawing/2014/main" id="{EADB04F3-58D3-4303-9656-298986291D8A}"/>
              </a:ext>
            </a:extLst>
          </p:cNvPr>
          <p:cNvSpPr txBox="1"/>
          <p:nvPr/>
        </p:nvSpPr>
        <p:spPr>
          <a:xfrm>
            <a:off x="6096000" y="3212387"/>
            <a:ext cx="4804229" cy="3416320"/>
          </a:xfrm>
          <a:prstGeom prst="rect">
            <a:avLst/>
          </a:prstGeom>
          <a:noFill/>
        </p:spPr>
        <p:txBody>
          <a:bodyPr wrap="square" rtlCol="0">
            <a:spAutoFit/>
          </a:bodyPr>
          <a:lstStyle/>
          <a:p>
            <a:r>
              <a:rPr lang="en-US" sz="2400" dirty="0"/>
              <a:t>What about:</a:t>
            </a:r>
          </a:p>
          <a:p>
            <a:pPr marL="285750" indent="-285750">
              <a:buFont typeface="Arial" panose="020B0604020202020204" pitchFamily="34" charset="0"/>
              <a:buChar char="•"/>
            </a:pPr>
            <a:r>
              <a:rPr lang="en-US" sz="2400" dirty="0"/>
              <a:t>Validity?</a:t>
            </a:r>
          </a:p>
          <a:p>
            <a:pPr marL="742950" lvl="1" indent="-285750">
              <a:buFont typeface="Arial" panose="020B0604020202020204" pitchFamily="34" charset="0"/>
              <a:buChar char="•"/>
            </a:pPr>
            <a:r>
              <a:rPr lang="en-US" sz="2400" dirty="0"/>
              <a:t>Just because it’s your personal truth doesn’t mean your argument is valid. </a:t>
            </a:r>
          </a:p>
          <a:p>
            <a:pPr marL="285750" indent="-285750">
              <a:buFont typeface="Arial" panose="020B0604020202020204" pitchFamily="34" charset="0"/>
              <a:buChar char="•"/>
            </a:pPr>
            <a:r>
              <a:rPr lang="en-US" sz="2400" dirty="0"/>
              <a:t>Rhetorical Purpose? </a:t>
            </a:r>
          </a:p>
          <a:p>
            <a:pPr marL="742950" lvl="1" indent="-285750">
              <a:buFont typeface="Arial" panose="020B0604020202020204" pitchFamily="34" charset="0"/>
              <a:buChar char="•"/>
            </a:pPr>
            <a:r>
              <a:rPr lang="en-US" sz="2400" dirty="0"/>
              <a:t>Why and in what context are you sharing your personal truth? </a:t>
            </a:r>
          </a:p>
        </p:txBody>
      </p:sp>
    </p:spTree>
    <p:extLst>
      <p:ext uri="{BB962C8B-B14F-4D97-AF65-F5344CB8AC3E}">
        <p14:creationId xmlns:p14="http://schemas.microsoft.com/office/powerpoint/2010/main" val="156851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 calcmode="lin" valueType="num">
                                      <p:cBhvr additive="base">
                                        <p:cTn id="2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additive="base">
                                        <p:cTn id="3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anim calcmode="lin" valueType="num">
                                      <p:cBhvr additive="base">
                                        <p:cTn id="3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anim calcmode="lin" valueType="num">
                                      <p:cBhvr additive="base">
                                        <p:cTn id="4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rPr>
              <a:t>Rewind: About Me</a:t>
            </a:r>
          </a:p>
        </p:txBody>
      </p:sp>
      <p:sp>
        <p:nvSpPr>
          <p:cNvPr id="3" name="Content Placeholder 2"/>
          <p:cNvSpPr>
            <a:spLocks noGrp="1"/>
          </p:cNvSpPr>
          <p:nvPr>
            <p:ph idx="1"/>
          </p:nvPr>
        </p:nvSpPr>
        <p:spPr/>
        <p:txBody>
          <a:bodyPr/>
          <a:lstStyle/>
          <a:p>
            <a:r>
              <a:rPr lang="en-US" dirty="0">
                <a:solidFill>
                  <a:schemeClr val="bg1"/>
                </a:solidFill>
              </a:rPr>
              <a:t>Taught 8</a:t>
            </a:r>
            <a:r>
              <a:rPr lang="en-US" baseline="30000" dirty="0">
                <a:solidFill>
                  <a:schemeClr val="bg1"/>
                </a:solidFill>
              </a:rPr>
              <a:t>th</a:t>
            </a:r>
            <a:r>
              <a:rPr lang="en-US" dirty="0">
                <a:solidFill>
                  <a:schemeClr val="bg1"/>
                </a:solidFill>
              </a:rPr>
              <a:t> grade and 10</a:t>
            </a:r>
            <a:r>
              <a:rPr lang="en-US" baseline="30000" dirty="0">
                <a:solidFill>
                  <a:schemeClr val="bg1"/>
                </a:solidFill>
              </a:rPr>
              <a:t>th</a:t>
            </a:r>
            <a:r>
              <a:rPr lang="en-US" dirty="0">
                <a:solidFill>
                  <a:schemeClr val="bg1"/>
                </a:solidFill>
              </a:rPr>
              <a:t> grade English in Carlisle, PA for 12 years</a:t>
            </a:r>
          </a:p>
          <a:p>
            <a:r>
              <a:rPr lang="en-US" dirty="0">
                <a:solidFill>
                  <a:schemeClr val="bg1"/>
                </a:solidFill>
              </a:rPr>
              <a:t>National Board Certified Teacher and a Fellow of the National Writing Project</a:t>
            </a:r>
          </a:p>
          <a:p>
            <a:r>
              <a:rPr lang="en-US" dirty="0">
                <a:solidFill>
                  <a:schemeClr val="bg1"/>
                </a:solidFill>
              </a:rPr>
              <a:t>Currently a TA and PhD Student (English Education) at Arizona State University </a:t>
            </a:r>
          </a:p>
          <a:p>
            <a:r>
              <a:rPr lang="en-US" dirty="0">
                <a:solidFill>
                  <a:schemeClr val="bg1"/>
                </a:solidFill>
              </a:rPr>
              <a:t>As a reader and a writer, I trend towards interesting, true stories (Creative Nonfiction) </a:t>
            </a:r>
          </a:p>
          <a:p>
            <a:r>
              <a:rPr lang="en-US" dirty="0">
                <a:solidFill>
                  <a:schemeClr val="bg1"/>
                </a:solidFill>
              </a:rPr>
              <a:t>My book: </a:t>
            </a:r>
            <a:r>
              <a:rPr lang="en-US" i="1" dirty="0">
                <a:solidFill>
                  <a:schemeClr val="bg1"/>
                </a:solidFill>
              </a:rPr>
              <a:t>From Me to We: Using Narrative Nonfiction to Broaden Student Perspectives </a:t>
            </a:r>
            <a:r>
              <a:rPr lang="en-US" dirty="0">
                <a:solidFill>
                  <a:schemeClr val="bg1"/>
                </a:solidFill>
              </a:rPr>
              <a:t>(Routledge)</a:t>
            </a:r>
          </a:p>
        </p:txBody>
      </p:sp>
    </p:spTree>
    <p:extLst>
      <p:ext uri="{BB962C8B-B14F-4D97-AF65-F5344CB8AC3E}">
        <p14:creationId xmlns:p14="http://schemas.microsoft.com/office/powerpoint/2010/main" val="182337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7F078-6980-4B4F-B255-21F889EC3384}"/>
              </a:ext>
            </a:extLst>
          </p:cNvPr>
          <p:cNvSpPr>
            <a:spLocks noGrp="1"/>
          </p:cNvSpPr>
          <p:nvPr>
            <p:ph type="title"/>
          </p:nvPr>
        </p:nvSpPr>
        <p:spPr/>
        <p:txBody>
          <a:bodyPr/>
          <a:lstStyle/>
          <a:p>
            <a:pPr algn="ctr"/>
            <a:r>
              <a:rPr lang="en-US" dirty="0">
                <a:solidFill>
                  <a:schemeClr val="bg1"/>
                </a:solidFill>
              </a:rPr>
              <a:t>Outline of Today’s Workshop </a:t>
            </a:r>
          </a:p>
        </p:txBody>
      </p:sp>
      <p:sp>
        <p:nvSpPr>
          <p:cNvPr id="3" name="Content Placeholder 2">
            <a:extLst>
              <a:ext uri="{FF2B5EF4-FFF2-40B4-BE49-F238E27FC236}">
                <a16:creationId xmlns:a16="http://schemas.microsoft.com/office/drawing/2014/main" id="{B2B1A83F-1831-43A0-B056-86523AF24486}"/>
              </a:ext>
            </a:extLst>
          </p:cNvPr>
          <p:cNvSpPr>
            <a:spLocks noGrp="1"/>
          </p:cNvSpPr>
          <p:nvPr>
            <p:ph idx="1"/>
          </p:nvPr>
        </p:nvSpPr>
        <p:spPr/>
        <p:txBody>
          <a:bodyPr/>
          <a:lstStyle/>
          <a:p>
            <a:r>
              <a:rPr lang="en-US" dirty="0">
                <a:solidFill>
                  <a:schemeClr val="bg1"/>
                </a:solidFill>
              </a:rPr>
              <a:t>Presentation and conversation on the state of nonfiction in the literary landscape</a:t>
            </a:r>
          </a:p>
          <a:p>
            <a:pPr lvl="1"/>
            <a:r>
              <a:rPr lang="en-US" dirty="0">
                <a:solidFill>
                  <a:schemeClr val="bg1"/>
                </a:solidFill>
              </a:rPr>
              <a:t>Building more authentic text sets</a:t>
            </a:r>
          </a:p>
          <a:p>
            <a:pPr lvl="2"/>
            <a:r>
              <a:rPr lang="en-US" dirty="0">
                <a:solidFill>
                  <a:schemeClr val="bg1"/>
                </a:solidFill>
              </a:rPr>
              <a:t>How do we read, respond, and write in real life? </a:t>
            </a:r>
          </a:p>
          <a:p>
            <a:r>
              <a:rPr lang="en-US" dirty="0">
                <a:solidFill>
                  <a:schemeClr val="bg1"/>
                </a:solidFill>
              </a:rPr>
              <a:t>Reading activities for a narrative nonfiction text set</a:t>
            </a:r>
          </a:p>
          <a:p>
            <a:pPr lvl="1"/>
            <a:r>
              <a:rPr lang="en-US" dirty="0">
                <a:solidFill>
                  <a:schemeClr val="bg1"/>
                </a:solidFill>
              </a:rPr>
              <a:t>Break time! </a:t>
            </a:r>
          </a:p>
          <a:p>
            <a:r>
              <a:rPr lang="en-US" dirty="0">
                <a:solidFill>
                  <a:schemeClr val="bg1"/>
                </a:solidFill>
              </a:rPr>
              <a:t>Writing activities for a narrative nonfiction unit</a:t>
            </a:r>
          </a:p>
        </p:txBody>
      </p:sp>
    </p:spTree>
    <p:extLst>
      <p:ext uri="{BB962C8B-B14F-4D97-AF65-F5344CB8AC3E}">
        <p14:creationId xmlns:p14="http://schemas.microsoft.com/office/powerpoint/2010/main" val="948871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10</a:t>
            </a:r>
            <a:r>
              <a:rPr lang="en-US" baseline="30000" dirty="0">
                <a:solidFill>
                  <a:schemeClr val="bg1"/>
                </a:solidFill>
                <a:latin typeface="Arial" panose="020B0604020202020204" pitchFamily="34" charset="0"/>
                <a:cs typeface="Arial" panose="020B0604020202020204" pitchFamily="34" charset="0"/>
              </a:rPr>
              <a:t>th</a:t>
            </a:r>
            <a:r>
              <a:rPr lang="en-US" dirty="0">
                <a:solidFill>
                  <a:schemeClr val="bg1"/>
                </a:solidFill>
                <a:latin typeface="Arial" panose="020B0604020202020204" pitchFamily="34" charset="0"/>
                <a:cs typeface="Arial" panose="020B0604020202020204" pitchFamily="34" charset="0"/>
              </a:rPr>
              <a:t> Grade Curricular Reading List</a:t>
            </a:r>
          </a:p>
        </p:txBody>
      </p:sp>
      <p:pic>
        <p:nvPicPr>
          <p:cNvPr id="4" name="Picture 3"/>
          <p:cNvPicPr>
            <a:picLocks noChangeAspect="1"/>
          </p:cNvPicPr>
          <p:nvPr/>
        </p:nvPicPr>
        <p:blipFill>
          <a:blip r:embed="rId2"/>
          <a:stretch>
            <a:fillRect/>
          </a:stretch>
        </p:blipFill>
        <p:spPr>
          <a:xfrm>
            <a:off x="686099" y="1690688"/>
            <a:ext cx="2512433" cy="4144628"/>
          </a:xfrm>
          <a:prstGeom prst="rect">
            <a:avLst/>
          </a:prstGeom>
        </p:spPr>
      </p:pic>
      <p:pic>
        <p:nvPicPr>
          <p:cNvPr id="5" name="Picture 4"/>
          <p:cNvPicPr>
            <a:picLocks noChangeAspect="1"/>
          </p:cNvPicPr>
          <p:nvPr/>
        </p:nvPicPr>
        <p:blipFill>
          <a:blip r:embed="rId3"/>
          <a:stretch>
            <a:fillRect/>
          </a:stretch>
        </p:blipFill>
        <p:spPr>
          <a:xfrm>
            <a:off x="3350633" y="1690688"/>
            <a:ext cx="2425698" cy="4144628"/>
          </a:xfrm>
          <a:prstGeom prst="rect">
            <a:avLst/>
          </a:prstGeom>
        </p:spPr>
      </p:pic>
      <p:pic>
        <p:nvPicPr>
          <p:cNvPr id="6" name="Picture 5"/>
          <p:cNvPicPr>
            <a:picLocks noChangeAspect="1"/>
          </p:cNvPicPr>
          <p:nvPr/>
        </p:nvPicPr>
        <p:blipFill>
          <a:blip r:embed="rId4"/>
          <a:stretch>
            <a:fillRect/>
          </a:stretch>
        </p:blipFill>
        <p:spPr>
          <a:xfrm>
            <a:off x="6207510" y="1690688"/>
            <a:ext cx="2608042" cy="4144628"/>
          </a:xfrm>
          <a:prstGeom prst="rect">
            <a:avLst/>
          </a:prstGeom>
        </p:spPr>
      </p:pic>
      <p:pic>
        <p:nvPicPr>
          <p:cNvPr id="7" name="Picture 6"/>
          <p:cNvPicPr>
            <a:picLocks noChangeAspect="1"/>
          </p:cNvPicPr>
          <p:nvPr/>
        </p:nvPicPr>
        <p:blipFill>
          <a:blip r:embed="rId5"/>
          <a:stretch>
            <a:fillRect/>
          </a:stretch>
        </p:blipFill>
        <p:spPr>
          <a:xfrm>
            <a:off x="9029312" y="1690688"/>
            <a:ext cx="2694008" cy="4144628"/>
          </a:xfrm>
          <a:prstGeom prst="rect">
            <a:avLst/>
          </a:prstGeom>
        </p:spPr>
      </p:pic>
    </p:spTree>
    <p:extLst>
      <p:ext uri="{BB962C8B-B14F-4D97-AF65-F5344CB8AC3E}">
        <p14:creationId xmlns:p14="http://schemas.microsoft.com/office/powerpoint/2010/main" val="3405352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74369" y="4008438"/>
            <a:ext cx="3332162"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34706" y="541338"/>
            <a:ext cx="3011488" cy="301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35100" y="933450"/>
            <a:ext cx="2732088" cy="410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2" descr="Image result for making a murder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13713" y="1122363"/>
            <a:ext cx="2538412" cy="391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6393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DE8F6-652B-4D3A-867B-321F18D2DADD}"/>
              </a:ext>
            </a:extLst>
          </p:cNvPr>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A Different Kind of Text Set</a:t>
            </a:r>
          </a:p>
        </p:txBody>
      </p:sp>
      <p:sp>
        <p:nvSpPr>
          <p:cNvPr id="3" name="Content Placeholder 2">
            <a:extLst>
              <a:ext uri="{FF2B5EF4-FFF2-40B4-BE49-F238E27FC236}">
                <a16:creationId xmlns:a16="http://schemas.microsoft.com/office/drawing/2014/main" id="{E29D7D11-A04E-42B9-81ED-615FA88B6151}"/>
              </a:ext>
            </a:extLst>
          </p:cNvPr>
          <p:cNvSpPr>
            <a:spLocks noGrp="1"/>
          </p:cNvSpPr>
          <p:nvPr>
            <p:ph idx="1"/>
          </p:nvPr>
        </p:nvSpPr>
        <p:spPr/>
        <p:txBody>
          <a:bodyPr/>
          <a:lstStyle/>
          <a:p>
            <a:r>
              <a:rPr lang="en-US" dirty="0">
                <a:solidFill>
                  <a:schemeClr val="bg1"/>
                </a:solidFill>
              </a:rPr>
              <a:t>Lisa Genova- Can Alzheimer’s Disease Be Prevented?</a:t>
            </a:r>
          </a:p>
          <a:p>
            <a:pPr lvl="1"/>
            <a:r>
              <a:rPr lang="en-US" dirty="0">
                <a:solidFill>
                  <a:schemeClr val="bg1"/>
                </a:solidFill>
              </a:rPr>
              <a:t>TED Radio Hour </a:t>
            </a:r>
          </a:p>
          <a:p>
            <a:r>
              <a:rPr lang="en-US" dirty="0">
                <a:solidFill>
                  <a:schemeClr val="bg1"/>
                </a:solidFill>
              </a:rPr>
              <a:t>Still Alice- Novel</a:t>
            </a:r>
          </a:p>
          <a:p>
            <a:pPr lvl="1"/>
            <a:r>
              <a:rPr lang="en-US" dirty="0">
                <a:solidFill>
                  <a:schemeClr val="bg1"/>
                </a:solidFill>
              </a:rPr>
              <a:t>Still Alice- -Stage Play</a:t>
            </a:r>
          </a:p>
          <a:p>
            <a:pPr lvl="2"/>
            <a:r>
              <a:rPr lang="en-US" dirty="0">
                <a:solidFill>
                  <a:schemeClr val="bg1"/>
                </a:solidFill>
              </a:rPr>
              <a:t>Still Alice- Feature Film </a:t>
            </a:r>
          </a:p>
        </p:txBody>
      </p:sp>
      <p:pic>
        <p:nvPicPr>
          <p:cNvPr id="4" name="Picture 3">
            <a:extLst>
              <a:ext uri="{FF2B5EF4-FFF2-40B4-BE49-F238E27FC236}">
                <a16:creationId xmlns:a16="http://schemas.microsoft.com/office/drawing/2014/main" id="{6304C3C3-7A45-4452-ABCC-7F734266F1F2}"/>
              </a:ext>
            </a:extLst>
          </p:cNvPr>
          <p:cNvPicPr>
            <a:picLocks noChangeAspect="1"/>
          </p:cNvPicPr>
          <p:nvPr/>
        </p:nvPicPr>
        <p:blipFill>
          <a:blip r:embed="rId2"/>
          <a:stretch>
            <a:fillRect/>
          </a:stretch>
        </p:blipFill>
        <p:spPr>
          <a:xfrm>
            <a:off x="5669280" y="2799471"/>
            <a:ext cx="5452012" cy="3066757"/>
          </a:xfrm>
          <a:prstGeom prst="rect">
            <a:avLst/>
          </a:prstGeom>
        </p:spPr>
      </p:pic>
    </p:spTree>
    <p:extLst>
      <p:ext uri="{BB962C8B-B14F-4D97-AF65-F5344CB8AC3E}">
        <p14:creationId xmlns:p14="http://schemas.microsoft.com/office/powerpoint/2010/main" val="4052540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72F548-89C7-4935-B87C-1EFECCFC4D48}"/>
              </a:ext>
            </a:extLst>
          </p:cNvPr>
          <p:cNvPicPr>
            <a:picLocks noChangeAspect="1"/>
          </p:cNvPicPr>
          <p:nvPr/>
        </p:nvPicPr>
        <p:blipFill>
          <a:blip r:embed="rId2"/>
          <a:stretch>
            <a:fillRect/>
          </a:stretch>
        </p:blipFill>
        <p:spPr>
          <a:xfrm>
            <a:off x="4143129" y="0"/>
            <a:ext cx="3857625" cy="6858000"/>
          </a:xfrm>
          <a:prstGeom prst="rect">
            <a:avLst/>
          </a:prstGeom>
        </p:spPr>
      </p:pic>
    </p:spTree>
    <p:extLst>
      <p:ext uri="{BB962C8B-B14F-4D97-AF65-F5344CB8AC3E}">
        <p14:creationId xmlns:p14="http://schemas.microsoft.com/office/powerpoint/2010/main" val="895133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rPr>
              <a:t>Narrative Disrespect</a:t>
            </a:r>
          </a:p>
        </p:txBody>
      </p:sp>
      <p:sp>
        <p:nvSpPr>
          <p:cNvPr id="3" name="Content Placeholder 2"/>
          <p:cNvSpPr>
            <a:spLocks noGrp="1"/>
          </p:cNvSpPr>
          <p:nvPr>
            <p:ph idx="1"/>
          </p:nvPr>
        </p:nvSpPr>
        <p:spPr/>
        <p:txBody>
          <a:bodyPr/>
          <a:lstStyle/>
          <a:p>
            <a:r>
              <a:rPr lang="en-US" dirty="0">
                <a:solidFill>
                  <a:schemeClr val="bg1"/>
                </a:solidFill>
              </a:rPr>
              <a:t>“The only problem with [personal writing] is as you grow up in this world you realize people don’t really give a shit about what you feel or what you think.” David Coleman in a Speech to the New York State Education Department</a:t>
            </a:r>
          </a:p>
          <a:p>
            <a:r>
              <a:rPr lang="en-US" dirty="0">
                <a:solidFill>
                  <a:schemeClr val="bg1"/>
                </a:solidFill>
              </a:rPr>
              <a:t>“You know, by the time they reach fifth grade, they pretty much know how to write a story.” My former director of C &amp; I. </a:t>
            </a:r>
          </a:p>
          <a:p>
            <a:r>
              <a:rPr lang="en-US" dirty="0">
                <a:solidFill>
                  <a:schemeClr val="bg1"/>
                </a:solidFill>
              </a:rPr>
              <a:t>Penny Kittle labels these attitudes as “narrative disrespect” and writes, “[a]</a:t>
            </a:r>
            <a:r>
              <a:rPr lang="en-US" dirty="0" err="1">
                <a:solidFill>
                  <a:schemeClr val="bg1"/>
                </a:solidFill>
              </a:rPr>
              <a:t>nyone</a:t>
            </a:r>
            <a:r>
              <a:rPr lang="en-US" dirty="0">
                <a:solidFill>
                  <a:schemeClr val="bg1"/>
                </a:solidFill>
              </a:rPr>
              <a:t> who thinks [narrative] is easy hasn’t written a single story in a very long time. Perhaps ever.” </a:t>
            </a:r>
          </a:p>
        </p:txBody>
      </p:sp>
    </p:spTree>
    <p:extLst>
      <p:ext uri="{BB962C8B-B14F-4D97-AF65-F5344CB8AC3E}">
        <p14:creationId xmlns:p14="http://schemas.microsoft.com/office/powerpoint/2010/main" val="3599542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Common Core State Standards</a:t>
            </a:r>
          </a:p>
        </p:txBody>
      </p:sp>
      <p:sp>
        <p:nvSpPr>
          <p:cNvPr id="3" name="Content Placeholder 2"/>
          <p:cNvSpPr>
            <a:spLocks noGrp="1"/>
          </p:cNvSpPr>
          <p:nvPr>
            <p:ph idx="1"/>
          </p:nvPr>
        </p:nvSpPr>
        <p:spPr/>
        <p:txBody>
          <a:bodyPr/>
          <a:lstStyle/>
          <a:p>
            <a:r>
              <a:rPr lang="en-US" dirty="0">
                <a:solidFill>
                  <a:schemeClr val="bg1"/>
                </a:solidFill>
              </a:rPr>
              <a:t>By 11</a:t>
            </a:r>
            <a:r>
              <a:rPr lang="en-US" baseline="30000" dirty="0">
                <a:solidFill>
                  <a:schemeClr val="bg1"/>
                </a:solidFill>
              </a:rPr>
              <a:t>th</a:t>
            </a:r>
            <a:r>
              <a:rPr lang="en-US" dirty="0">
                <a:solidFill>
                  <a:schemeClr val="bg1"/>
                </a:solidFill>
              </a:rPr>
              <a:t>/12</a:t>
            </a:r>
            <a:r>
              <a:rPr lang="en-US" baseline="30000" dirty="0">
                <a:solidFill>
                  <a:schemeClr val="bg1"/>
                </a:solidFill>
              </a:rPr>
              <a:t>th</a:t>
            </a:r>
            <a:r>
              <a:rPr lang="en-US" dirty="0">
                <a:solidFill>
                  <a:schemeClr val="bg1"/>
                </a:solidFill>
              </a:rPr>
              <a:t> grade, students should be reading 70% informational text, 30% literary text</a:t>
            </a:r>
          </a:p>
          <a:p>
            <a:r>
              <a:rPr lang="en-US" dirty="0">
                <a:solidFill>
                  <a:schemeClr val="bg1"/>
                </a:solidFill>
              </a:rPr>
              <a:t>Is creative/narrative/literary nonfiction literary or informational?</a:t>
            </a:r>
          </a:p>
          <a:p>
            <a:endParaRPr lang="en-US" dirty="0">
              <a:solidFill>
                <a:schemeClr val="bg1"/>
              </a:solidFill>
            </a:endParaRPr>
          </a:p>
          <a:p>
            <a:pPr marL="0" indent="0" algn="ctr">
              <a:buNone/>
            </a:pPr>
            <a:r>
              <a:rPr lang="en-US" dirty="0">
                <a:solidFill>
                  <a:schemeClr val="bg1"/>
                </a:solidFill>
              </a:rPr>
              <a:t>“Narrative is a form or mode of discourse that can be used for multiple purposes—we use it to inform, to persuade, to entertain, to express. ‘It is the mother of all modes,’ a powerful and innate form of understanding” (Newkirk, 2014, p. 6). </a:t>
            </a:r>
          </a:p>
        </p:txBody>
      </p:sp>
    </p:spTree>
    <p:extLst>
      <p:ext uri="{BB962C8B-B14F-4D97-AF65-F5344CB8AC3E}">
        <p14:creationId xmlns:p14="http://schemas.microsoft.com/office/powerpoint/2010/main" val="2754996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Nonfiction Terminology</a:t>
            </a:r>
          </a:p>
        </p:txBody>
      </p:sp>
      <p:sp>
        <p:nvSpPr>
          <p:cNvPr id="3" name="Content Placeholder 2"/>
          <p:cNvSpPr>
            <a:spLocks noGrp="1"/>
          </p:cNvSpPr>
          <p:nvPr>
            <p:ph idx="1"/>
          </p:nvPr>
        </p:nvSpPr>
        <p:spPr/>
        <p:txBody>
          <a:bodyPr>
            <a:normAutofit/>
          </a:bodyPr>
          <a:lstStyle/>
          <a:p>
            <a:r>
              <a:rPr lang="en-US" dirty="0">
                <a:solidFill>
                  <a:schemeClr val="bg1"/>
                </a:solidFill>
                <a:latin typeface="Arial" panose="020B0604020202020204" pitchFamily="34" charset="0"/>
                <a:cs typeface="Arial" panose="020B0604020202020204" pitchFamily="34" charset="0"/>
              </a:rPr>
              <a:t>Creative Nonfiction: Literary Journals and MFA Programs</a:t>
            </a:r>
          </a:p>
          <a:p>
            <a:pPr marL="0" indent="0">
              <a:buNone/>
            </a:pPr>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Literary Nonfiction: Common Core Standards</a:t>
            </a:r>
          </a:p>
          <a:p>
            <a:pPr marL="0" indent="0">
              <a:buNone/>
            </a:pPr>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Narrative Nonfiction</a:t>
            </a:r>
          </a:p>
          <a:p>
            <a:pPr marL="0" indent="0">
              <a:buNone/>
            </a:pPr>
            <a:endParaRPr lang="en-US" dirty="0">
              <a:solidFill>
                <a:schemeClr val="bg1"/>
              </a:solidFill>
              <a:latin typeface="Arial" panose="020B0604020202020204" pitchFamily="34" charset="0"/>
              <a:cs typeface="Arial" panose="020B0604020202020204" pitchFamily="34" charset="0"/>
            </a:endParaRPr>
          </a:p>
          <a:p>
            <a:pPr marL="0" indent="0" algn="ctr">
              <a:buNone/>
            </a:pPr>
            <a:r>
              <a:rPr lang="en-US" dirty="0">
                <a:solidFill>
                  <a:schemeClr val="bg1"/>
                </a:solidFill>
                <a:latin typeface="Arial" panose="020B0604020202020204" pitchFamily="34" charset="0"/>
                <a:cs typeface="Arial" panose="020B0604020202020204" pitchFamily="34" charset="0"/>
              </a:rPr>
              <a:t>CNF Magazine tagline: “True Stories, Well-Told”</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6319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Image result for sully mov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3430" y="785813"/>
            <a:ext cx="2670175" cy="395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4" descr="Image result for snowden mov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5220" y="2393122"/>
            <a:ext cx="2608262" cy="385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AutoShape 6" descr="Image result for war dogs movie"/>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fontAlgn="base">
              <a:spcBef>
                <a:spcPct val="0"/>
              </a:spcBef>
              <a:spcAft>
                <a:spcPct val="0"/>
              </a:spcAft>
              <a:defRPr>
                <a:solidFill>
                  <a:schemeClr val="tx1"/>
                </a:solidFill>
                <a:latin typeface="Garamond" panose="02020404030301010803" pitchFamily="18" charset="0"/>
              </a:defRPr>
            </a:lvl6pPr>
            <a:lvl7pPr marL="2971800" indent="-228600" defTabSz="457200" fontAlgn="base">
              <a:spcBef>
                <a:spcPct val="0"/>
              </a:spcBef>
              <a:spcAft>
                <a:spcPct val="0"/>
              </a:spcAft>
              <a:defRPr>
                <a:solidFill>
                  <a:schemeClr val="tx1"/>
                </a:solidFill>
                <a:latin typeface="Garamond" panose="02020404030301010803" pitchFamily="18" charset="0"/>
              </a:defRPr>
            </a:lvl7pPr>
            <a:lvl8pPr marL="3429000" indent="-228600" defTabSz="457200" fontAlgn="base">
              <a:spcBef>
                <a:spcPct val="0"/>
              </a:spcBef>
              <a:spcAft>
                <a:spcPct val="0"/>
              </a:spcAft>
              <a:defRPr>
                <a:solidFill>
                  <a:schemeClr val="tx1"/>
                </a:solidFill>
                <a:latin typeface="Garamond" panose="02020404030301010803" pitchFamily="18" charset="0"/>
              </a:defRPr>
            </a:lvl8pPr>
            <a:lvl9pPr marL="3886200" indent="-228600" defTabSz="457200" fontAlgn="base">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24581" name="AutoShape 8" descr="Image result for war dogs movie"/>
          <p:cNvSpPr>
            <a:spLocks noChangeAspect="1" noChangeArrowheads="1"/>
          </p:cNvSpPr>
          <p:nvPr/>
        </p:nvSpPr>
        <p:spPr bwMode="auto">
          <a:xfrm>
            <a:off x="6096000" y="34290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fontAlgn="base">
              <a:spcBef>
                <a:spcPct val="0"/>
              </a:spcBef>
              <a:spcAft>
                <a:spcPct val="0"/>
              </a:spcAft>
              <a:defRPr>
                <a:solidFill>
                  <a:schemeClr val="tx1"/>
                </a:solidFill>
                <a:latin typeface="Garamond" panose="02020404030301010803" pitchFamily="18" charset="0"/>
              </a:defRPr>
            </a:lvl6pPr>
            <a:lvl7pPr marL="2971800" indent="-228600" defTabSz="457200" fontAlgn="base">
              <a:spcBef>
                <a:spcPct val="0"/>
              </a:spcBef>
              <a:spcAft>
                <a:spcPct val="0"/>
              </a:spcAft>
              <a:defRPr>
                <a:solidFill>
                  <a:schemeClr val="tx1"/>
                </a:solidFill>
                <a:latin typeface="Garamond" panose="02020404030301010803" pitchFamily="18" charset="0"/>
              </a:defRPr>
            </a:lvl7pPr>
            <a:lvl8pPr marL="3429000" indent="-228600" defTabSz="457200" fontAlgn="base">
              <a:spcBef>
                <a:spcPct val="0"/>
              </a:spcBef>
              <a:spcAft>
                <a:spcPct val="0"/>
              </a:spcAft>
              <a:defRPr>
                <a:solidFill>
                  <a:schemeClr val="tx1"/>
                </a:solidFill>
                <a:latin typeface="Garamond" panose="02020404030301010803" pitchFamily="18" charset="0"/>
              </a:defRPr>
            </a:lvl8pPr>
            <a:lvl9pPr marL="3886200" indent="-228600" defTabSz="457200" fontAlgn="base">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pic>
        <p:nvPicPr>
          <p:cNvPr id="24582"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704262" y="699294"/>
            <a:ext cx="2781300" cy="412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307787" y="2393122"/>
            <a:ext cx="2146453" cy="4088482"/>
          </a:xfrm>
          <a:prstGeom prst="rect">
            <a:avLst/>
          </a:prstGeom>
        </p:spPr>
      </p:pic>
    </p:spTree>
    <p:extLst>
      <p:ext uri="{BB962C8B-B14F-4D97-AF65-F5344CB8AC3E}">
        <p14:creationId xmlns:p14="http://schemas.microsoft.com/office/powerpoint/2010/main" val="3962172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0250" y="601663"/>
            <a:ext cx="2506663" cy="371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13138" y="2332038"/>
            <a:ext cx="2411412"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62688" y="635000"/>
            <a:ext cx="2549525" cy="377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088438" y="2116138"/>
            <a:ext cx="2413000" cy="379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4679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6288" y="711200"/>
            <a:ext cx="2138362"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5138" y="2662238"/>
            <a:ext cx="2395537"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91163" y="828675"/>
            <a:ext cx="3375025"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56675" y="1928813"/>
            <a:ext cx="2755900"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31578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85875" y="695325"/>
            <a:ext cx="3890963" cy="243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97000" y="3589338"/>
            <a:ext cx="3668713" cy="277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56450" y="771525"/>
            <a:ext cx="2112963" cy="281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02350" y="3813175"/>
            <a:ext cx="4856163" cy="272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7333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73100" y="276225"/>
            <a:ext cx="10515600" cy="1325563"/>
          </a:xfrm>
        </p:spPr>
        <p:txBody>
          <a:bodyPr/>
          <a:lstStyle/>
          <a:p>
            <a:pPr algn="ctr"/>
            <a:r>
              <a:rPr lang="en-US" dirty="0" err="1">
                <a:solidFill>
                  <a:schemeClr val="bg1"/>
                </a:solidFill>
                <a:latin typeface="Arial" panose="020B0604020202020204" pitchFamily="34" charset="0"/>
                <a:cs typeface="Arial" panose="020B0604020202020204" pitchFamily="34" charset="0"/>
              </a:rPr>
              <a:t>Krakauer</a:t>
            </a:r>
            <a:r>
              <a:rPr lang="en-US" dirty="0">
                <a:solidFill>
                  <a:schemeClr val="bg1"/>
                </a:solidFill>
                <a:latin typeface="Arial" panose="020B0604020202020204" pitchFamily="34" charset="0"/>
                <a:cs typeface="Arial" panose="020B0604020202020204" pitchFamily="34" charset="0"/>
              </a:rPr>
              <a:t> </a:t>
            </a:r>
          </a:p>
        </p:txBody>
      </p:sp>
      <p:pic>
        <p:nvPicPr>
          <p:cNvPr id="10242" name="Picture 2" descr="Image result for Into Thin A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4687" y="1515132"/>
            <a:ext cx="3349625" cy="4839631"/>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Image result for into the wi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5899" y="1601788"/>
            <a:ext cx="3086100" cy="475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34339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p:cNvPicPr>
          <p:nvPr/>
        </p:nvPicPr>
        <p:blipFill>
          <a:blip r:embed="rId2">
            <a:extLst>
              <a:ext uri="{28A0092B-C50C-407E-A947-70E740481C1C}">
                <a14:useLocalDpi xmlns:a14="http://schemas.microsoft.com/office/drawing/2010/main" val="0"/>
              </a:ext>
            </a:extLst>
          </a:blip>
          <a:srcRect l="24133" t="15977" r="42509" b="6206"/>
          <a:stretch>
            <a:fillRect/>
          </a:stretch>
        </p:blipFill>
        <p:spPr bwMode="auto">
          <a:xfrm>
            <a:off x="3292475" y="0"/>
            <a:ext cx="5224463" cy="685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147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algn="ctr" fontAlgn="auto">
              <a:spcAft>
                <a:spcPts val="0"/>
              </a:spcAft>
              <a:defRPr/>
            </a:pPr>
            <a:r>
              <a:rPr lang="en-US" sz="4800" dirty="0">
                <a:solidFill>
                  <a:schemeClr val="bg1"/>
                </a:solidFill>
                <a:latin typeface="Arial" panose="020B0604020202020204" pitchFamily="34" charset="0"/>
                <a:cs typeface="Arial" panose="020B0604020202020204" pitchFamily="34" charset="0"/>
              </a:rPr>
              <a:t>Reading Activities </a:t>
            </a:r>
          </a:p>
        </p:txBody>
      </p:sp>
      <p:sp>
        <p:nvSpPr>
          <p:cNvPr id="3" name="Content Placeholder 2"/>
          <p:cNvSpPr>
            <a:spLocks noGrp="1"/>
          </p:cNvSpPr>
          <p:nvPr>
            <p:ph idx="1"/>
          </p:nvPr>
        </p:nvSpPr>
        <p:spPr/>
        <p:txBody>
          <a:bodyPr rtlCol="0">
            <a:normAutofit/>
          </a:bodyPr>
          <a:lstStyle/>
          <a:p>
            <a:pPr fontAlgn="auto">
              <a:buFont typeface="Arial"/>
              <a:buChar char="•"/>
              <a:defRPr/>
            </a:pPr>
            <a:r>
              <a:rPr lang="en-US" dirty="0">
                <a:solidFill>
                  <a:schemeClr val="bg1"/>
                </a:solidFill>
                <a:latin typeface="Arial" panose="020B0604020202020204" pitchFamily="34" charset="0"/>
                <a:cs typeface="Arial" panose="020B0604020202020204" pitchFamily="34" charset="0"/>
              </a:rPr>
              <a:t>Pre-Reading Inquiry Questions</a:t>
            </a:r>
          </a:p>
          <a:p>
            <a:pPr fontAlgn="auto">
              <a:buFont typeface="Arial"/>
              <a:buChar char="•"/>
              <a:defRPr/>
            </a:pPr>
            <a:r>
              <a:rPr lang="en-US" dirty="0">
                <a:solidFill>
                  <a:schemeClr val="bg1"/>
                </a:solidFill>
                <a:latin typeface="Arial" panose="020B0604020202020204" pitchFamily="34" charset="0"/>
                <a:cs typeface="Arial" panose="020B0604020202020204" pitchFamily="34" charset="0"/>
              </a:rPr>
              <a:t>1-1-1 Research Paper: 1 source, 1 quote, 1 page</a:t>
            </a:r>
          </a:p>
          <a:p>
            <a:pPr fontAlgn="auto">
              <a:buFont typeface="Arial"/>
              <a:buChar char="•"/>
              <a:defRPr/>
            </a:pPr>
            <a:r>
              <a:rPr lang="en-US" dirty="0">
                <a:solidFill>
                  <a:schemeClr val="bg1"/>
                </a:solidFill>
                <a:latin typeface="Arial" panose="020B0604020202020204" pitchFamily="34" charset="0"/>
                <a:cs typeface="Arial" panose="020B0604020202020204" pitchFamily="34" charset="0"/>
              </a:rPr>
              <a:t>Empathy Check-Ins</a:t>
            </a:r>
          </a:p>
          <a:p>
            <a:pPr fontAlgn="auto">
              <a:buFont typeface="Arial"/>
              <a:buChar char="•"/>
              <a:defRPr/>
            </a:pPr>
            <a:r>
              <a:rPr lang="en-US" dirty="0">
                <a:solidFill>
                  <a:schemeClr val="bg1"/>
                </a:solidFill>
                <a:latin typeface="Arial" panose="020B0604020202020204" pitchFamily="34" charset="0"/>
                <a:cs typeface="Arial" panose="020B0604020202020204" pitchFamily="34" charset="0"/>
              </a:rPr>
              <a:t>Ancillary Nonfiction </a:t>
            </a:r>
          </a:p>
          <a:p>
            <a:pPr fontAlgn="auto">
              <a:buFont typeface="Arial"/>
              <a:buChar char="•"/>
              <a:defRPr/>
            </a:pPr>
            <a:r>
              <a:rPr lang="en-US" dirty="0">
                <a:solidFill>
                  <a:schemeClr val="bg1"/>
                </a:solidFill>
                <a:latin typeface="Arial" panose="020B0604020202020204" pitchFamily="34" charset="0"/>
                <a:cs typeface="Arial" panose="020B0604020202020204" pitchFamily="34" charset="0"/>
              </a:rPr>
              <a:t>Watching the film as “rhetorical detectives”</a:t>
            </a:r>
          </a:p>
          <a:p>
            <a:pPr lvl="1">
              <a:buFont typeface="Arial"/>
              <a:buChar char="•"/>
              <a:defRPr/>
            </a:pPr>
            <a:r>
              <a:rPr lang="en-US" dirty="0">
                <a:solidFill>
                  <a:schemeClr val="bg1"/>
                </a:solidFill>
                <a:latin typeface="Arial" panose="020B0604020202020204" pitchFamily="34" charset="0"/>
                <a:cs typeface="Arial" panose="020B0604020202020204" pitchFamily="34" charset="0"/>
              </a:rPr>
              <a:t>What was changed? Why? Was it effective? </a:t>
            </a:r>
          </a:p>
          <a:p>
            <a:pPr fontAlgn="auto">
              <a:buFont typeface="Arial"/>
              <a:buChar char="•"/>
              <a:defRPr/>
            </a:pPr>
            <a:r>
              <a:rPr lang="en-US" dirty="0">
                <a:solidFill>
                  <a:schemeClr val="bg1"/>
                </a:solidFill>
                <a:latin typeface="Arial" panose="020B0604020202020204" pitchFamily="34" charset="0"/>
                <a:cs typeface="Arial" panose="020B0604020202020204" pitchFamily="34" charset="0"/>
              </a:rPr>
              <a:t>Interact with authors, characters, subject-matter experts</a:t>
            </a:r>
          </a:p>
          <a:p>
            <a:pPr fontAlgn="auto">
              <a:buFont typeface="Arial"/>
              <a:buChar char="•"/>
              <a:defRPr/>
            </a:pPr>
            <a:endParaRPr lang="en-US"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892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Notable Examples of the NNF Spiral</a:t>
            </a:r>
          </a:p>
        </p:txBody>
      </p:sp>
      <p:pic>
        <p:nvPicPr>
          <p:cNvPr id="2050" name="Picture 2" descr="Image result for The Blind SIde 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163" y="1474788"/>
            <a:ext cx="3190875" cy="24288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fast food n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9336" y="2122487"/>
            <a:ext cx="2181464" cy="327547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In Cold Bloo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8376" y="1474788"/>
            <a:ext cx="1877923" cy="280937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result for The Big Short boo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370" y="4268787"/>
            <a:ext cx="3160668" cy="177641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mage result for Spare Parts Boo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13875" y="2122487"/>
            <a:ext cx="2200275" cy="3295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7748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79800" y="130175"/>
            <a:ext cx="4216400" cy="6588125"/>
          </a:xfrm>
          <a:prstGeom prst="rect">
            <a:avLst/>
          </a:prstGeom>
        </p:spPr>
      </p:pic>
    </p:spTree>
    <p:extLst>
      <p:ext uri="{BB962C8B-B14F-4D97-AF65-F5344CB8AC3E}">
        <p14:creationId xmlns:p14="http://schemas.microsoft.com/office/powerpoint/2010/main" val="26221010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Reading Activity #1: Empathy Check-In</a:t>
            </a:r>
          </a:p>
        </p:txBody>
      </p:sp>
      <p:sp>
        <p:nvSpPr>
          <p:cNvPr id="3" name="Content Placeholder 2"/>
          <p:cNvSpPr>
            <a:spLocks noGrp="1"/>
          </p:cNvSpPr>
          <p:nvPr>
            <p:ph idx="1"/>
          </p:nvPr>
        </p:nvSpPr>
        <p:spPr/>
        <p:txBody>
          <a:bodyPr>
            <a:normAutofit lnSpcReduction="10000"/>
          </a:bodyPr>
          <a:lstStyle/>
          <a:p>
            <a:r>
              <a:rPr lang="en-US" dirty="0">
                <a:solidFill>
                  <a:schemeClr val="bg1"/>
                </a:solidFill>
              </a:rPr>
              <a:t>Take a few minutes to read “To (All) the Colleges That Rejected Me” by Suzy Lee Weiss</a:t>
            </a:r>
          </a:p>
          <a:p>
            <a:pPr lvl="1"/>
            <a:r>
              <a:rPr lang="en-US" dirty="0">
                <a:solidFill>
                  <a:schemeClr val="bg1"/>
                </a:solidFill>
              </a:rPr>
              <a:t>Go to breathedeepandteach.com and open the PDF handout</a:t>
            </a:r>
          </a:p>
          <a:p>
            <a:pPr lvl="1"/>
            <a:r>
              <a:rPr lang="en-US" dirty="0">
                <a:solidFill>
                  <a:schemeClr val="bg1"/>
                </a:solidFill>
              </a:rPr>
              <a:t>Google the title and PDF</a:t>
            </a:r>
          </a:p>
          <a:p>
            <a:pPr lvl="1"/>
            <a:r>
              <a:rPr lang="en-US" dirty="0">
                <a:solidFill>
                  <a:schemeClr val="bg1"/>
                </a:solidFill>
              </a:rPr>
              <a:t>See me, and I’ll e-mail you the PDF</a:t>
            </a:r>
          </a:p>
          <a:p>
            <a:r>
              <a:rPr lang="en-US" dirty="0">
                <a:solidFill>
                  <a:schemeClr val="bg1"/>
                </a:solidFill>
              </a:rPr>
              <a:t>Answer the following:</a:t>
            </a:r>
          </a:p>
          <a:p>
            <a:pPr lvl="1"/>
            <a:r>
              <a:rPr lang="en-US" dirty="0">
                <a:solidFill>
                  <a:schemeClr val="bg1"/>
                </a:solidFill>
              </a:rPr>
              <a:t>Do you like this narrator?</a:t>
            </a:r>
          </a:p>
          <a:p>
            <a:pPr lvl="1"/>
            <a:r>
              <a:rPr lang="en-US" dirty="0">
                <a:solidFill>
                  <a:schemeClr val="bg1"/>
                </a:solidFill>
              </a:rPr>
              <a:t>Is the narrator fair? </a:t>
            </a:r>
          </a:p>
          <a:p>
            <a:pPr lvl="1"/>
            <a:r>
              <a:rPr lang="en-US" dirty="0">
                <a:solidFill>
                  <a:schemeClr val="bg1"/>
                </a:solidFill>
              </a:rPr>
              <a:t>Regardless of whether you like the narrator, do you trust her? </a:t>
            </a:r>
          </a:p>
          <a:p>
            <a:r>
              <a:rPr lang="en-US" dirty="0">
                <a:solidFill>
                  <a:schemeClr val="bg1"/>
                </a:solidFill>
              </a:rPr>
              <a:t>Attach your answer(s) to specific textual evidence. For each, why or why not? </a:t>
            </a:r>
          </a:p>
          <a:p>
            <a:pPr marL="0" indent="0">
              <a:buNone/>
            </a:pPr>
            <a:endParaRPr lang="en-US" dirty="0">
              <a:solidFill>
                <a:schemeClr val="bg1"/>
              </a:solidFill>
            </a:endParaRPr>
          </a:p>
        </p:txBody>
      </p:sp>
    </p:spTree>
    <p:extLst>
      <p:ext uri="{BB962C8B-B14F-4D97-AF65-F5344CB8AC3E}">
        <p14:creationId xmlns:p14="http://schemas.microsoft.com/office/powerpoint/2010/main" val="3026864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rPr>
              <a:t>Reading Activity #2: Rhetorical Film Examination</a:t>
            </a:r>
          </a:p>
        </p:txBody>
      </p:sp>
      <p:sp>
        <p:nvSpPr>
          <p:cNvPr id="3" name="Content Placeholder 2"/>
          <p:cNvSpPr>
            <a:spLocks noGrp="1"/>
          </p:cNvSpPr>
          <p:nvPr>
            <p:ph idx="1"/>
          </p:nvPr>
        </p:nvSpPr>
        <p:spPr/>
        <p:txBody>
          <a:bodyPr/>
          <a:lstStyle/>
          <a:p>
            <a:r>
              <a:rPr lang="en-US" dirty="0">
                <a:solidFill>
                  <a:schemeClr val="bg1"/>
                </a:solidFill>
              </a:rPr>
              <a:t>Listen and/or read along (on the PDF) with the excerpt from Lopez’s The Soloist. </a:t>
            </a:r>
          </a:p>
          <a:p>
            <a:r>
              <a:rPr lang="en-US" dirty="0">
                <a:solidFill>
                  <a:schemeClr val="bg1"/>
                </a:solidFill>
              </a:rPr>
              <a:t>Make mental notes of memorable details (especially visuals).</a:t>
            </a:r>
          </a:p>
          <a:p>
            <a:r>
              <a:rPr lang="en-US" dirty="0">
                <a:solidFill>
                  <a:schemeClr val="bg1"/>
                </a:solidFill>
              </a:rPr>
              <a:t>Now, as we watch the corresponding film clip:</a:t>
            </a:r>
          </a:p>
          <a:p>
            <a:pPr lvl="1"/>
            <a:r>
              <a:rPr lang="en-US" dirty="0">
                <a:solidFill>
                  <a:schemeClr val="bg1"/>
                </a:solidFill>
              </a:rPr>
              <a:t>What was accurate?</a:t>
            </a:r>
          </a:p>
          <a:p>
            <a:pPr lvl="1"/>
            <a:r>
              <a:rPr lang="en-US" dirty="0">
                <a:solidFill>
                  <a:schemeClr val="bg1"/>
                </a:solidFill>
              </a:rPr>
              <a:t>What did the filmmakers change?</a:t>
            </a:r>
          </a:p>
          <a:p>
            <a:pPr lvl="2"/>
            <a:r>
              <a:rPr lang="en-US" dirty="0">
                <a:solidFill>
                  <a:schemeClr val="bg1"/>
                </a:solidFill>
              </a:rPr>
              <a:t>Why did they make the changes they did? </a:t>
            </a:r>
          </a:p>
          <a:p>
            <a:pPr lvl="1"/>
            <a:r>
              <a:rPr lang="en-US" dirty="0">
                <a:solidFill>
                  <a:schemeClr val="bg1"/>
                </a:solidFill>
              </a:rPr>
              <a:t>Rate the scene in terms of its effectiveness. How good of an adaptation was it? </a:t>
            </a:r>
          </a:p>
        </p:txBody>
      </p:sp>
    </p:spTree>
    <p:extLst>
      <p:ext uri="{BB962C8B-B14F-4D97-AF65-F5344CB8AC3E}">
        <p14:creationId xmlns:p14="http://schemas.microsoft.com/office/powerpoint/2010/main" val="1195478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What Students Said…</a:t>
            </a:r>
          </a:p>
        </p:txBody>
      </p:sp>
      <p:sp>
        <p:nvSpPr>
          <p:cNvPr id="6" name="Text Placeholder 5"/>
          <p:cNvSpPr>
            <a:spLocks noGrp="1"/>
          </p:cNvSpPr>
          <p:nvPr>
            <p:ph idx="1"/>
          </p:nvPr>
        </p:nvSpPr>
        <p:spPr/>
        <p:txBody>
          <a:bodyPr>
            <a:normAutofit fontScale="92500" lnSpcReduction="10000"/>
          </a:bodyPr>
          <a:lstStyle/>
          <a:p>
            <a:r>
              <a:rPr lang="en-US" dirty="0">
                <a:solidFill>
                  <a:schemeClr val="bg1"/>
                </a:solidFill>
              </a:rPr>
              <a:t>What can you get out of reading narrative nonfiction that you can’t get out of other genres like fiction or poetry?</a:t>
            </a:r>
          </a:p>
          <a:p>
            <a:pPr lvl="1"/>
            <a:r>
              <a:rPr lang="en-US" dirty="0">
                <a:solidFill>
                  <a:schemeClr val="bg1"/>
                </a:solidFill>
              </a:rPr>
              <a:t>“Narrative nonfiction allows someone to experience real-life events that they would be otherwise ignorant of.” Duncan C. </a:t>
            </a:r>
          </a:p>
          <a:p>
            <a:pPr lvl="1"/>
            <a:r>
              <a:rPr lang="en-US" dirty="0">
                <a:solidFill>
                  <a:schemeClr val="bg1"/>
                </a:solidFill>
              </a:rPr>
              <a:t>“Narrative Nonfiction is factually relevant and still exciting. Pure fiction isn’t true. Pure nonfiction is about as exciting as a textbook. Narrative nonfiction is a good balance of the two.” Sarah E. </a:t>
            </a:r>
          </a:p>
          <a:p>
            <a:pPr lvl="1"/>
            <a:r>
              <a:rPr lang="en-US" dirty="0">
                <a:solidFill>
                  <a:schemeClr val="bg1"/>
                </a:solidFill>
              </a:rPr>
              <a:t>“You get a sense of real life problems in real time.” </a:t>
            </a:r>
            <a:r>
              <a:rPr lang="en-US" dirty="0" err="1">
                <a:solidFill>
                  <a:schemeClr val="bg1"/>
                </a:solidFill>
              </a:rPr>
              <a:t>Tanna</a:t>
            </a:r>
            <a:r>
              <a:rPr lang="en-US" dirty="0">
                <a:solidFill>
                  <a:schemeClr val="bg1"/>
                </a:solidFill>
              </a:rPr>
              <a:t> H. </a:t>
            </a:r>
          </a:p>
          <a:p>
            <a:pPr lvl="1"/>
            <a:r>
              <a:rPr lang="en-US" dirty="0">
                <a:solidFill>
                  <a:schemeClr val="bg1"/>
                </a:solidFill>
              </a:rPr>
              <a:t>“Knowing that a story actually happened tends to bring the reader a little closer to what they are reading.” Sam B.</a:t>
            </a:r>
          </a:p>
          <a:p>
            <a:pPr lvl="1"/>
            <a:r>
              <a:rPr lang="en-US" dirty="0">
                <a:solidFill>
                  <a:schemeClr val="bg1"/>
                </a:solidFill>
              </a:rPr>
              <a:t>“With narrative nonfiction, you see how the story can chance based on who’s telling it.” Emma L. </a:t>
            </a:r>
          </a:p>
          <a:p>
            <a:pPr lvl="1"/>
            <a:r>
              <a:rPr lang="en-US" dirty="0">
                <a:solidFill>
                  <a:schemeClr val="bg1"/>
                </a:solidFill>
              </a:rPr>
              <a:t>“By reading the story of a real person with similar problems as you, you know you’re not alone and that other people go through the same things as you.” Tyler H. </a:t>
            </a:r>
          </a:p>
        </p:txBody>
      </p:sp>
    </p:spTree>
    <p:extLst>
      <p:ext uri="{BB962C8B-B14F-4D97-AF65-F5344CB8AC3E}">
        <p14:creationId xmlns:p14="http://schemas.microsoft.com/office/powerpoint/2010/main" val="1843160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 calcmode="lin" valueType="num">
                                      <p:cBhvr additive="base">
                                        <p:cTn id="3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 calcmode="lin" valueType="num">
                                      <p:cBhvr additive="base">
                                        <p:cTn id="3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What Students Said…</a:t>
            </a:r>
          </a:p>
        </p:txBody>
      </p:sp>
      <p:sp>
        <p:nvSpPr>
          <p:cNvPr id="3" name="Content Placeholder 2"/>
          <p:cNvSpPr>
            <a:spLocks noGrp="1"/>
          </p:cNvSpPr>
          <p:nvPr>
            <p:ph idx="1"/>
          </p:nvPr>
        </p:nvSpPr>
        <p:spPr/>
        <p:txBody>
          <a:bodyPr>
            <a:normAutofit fontScale="92500" lnSpcReduction="20000"/>
          </a:bodyPr>
          <a:lstStyle/>
          <a:p>
            <a:r>
              <a:rPr lang="en-US" dirty="0">
                <a:solidFill>
                  <a:schemeClr val="bg1"/>
                </a:solidFill>
                <a:latin typeface="Arial" panose="020B0604020202020204" pitchFamily="34" charset="0"/>
                <a:cs typeface="Arial" panose="020B0604020202020204" pitchFamily="34" charset="0"/>
              </a:rPr>
              <a:t>What’s one thing you learned from reading a narrative nonfiction book?</a:t>
            </a:r>
          </a:p>
          <a:p>
            <a:pPr lvl="1"/>
            <a:r>
              <a:rPr lang="en-US" dirty="0">
                <a:solidFill>
                  <a:schemeClr val="bg1"/>
                </a:solidFill>
                <a:latin typeface="Arial" panose="020B0604020202020204" pitchFamily="34" charset="0"/>
                <a:cs typeface="Arial" panose="020B0604020202020204" pitchFamily="34" charset="0"/>
              </a:rPr>
              <a:t>“It is very easy to point out society’s faults, but it’s very difficult to correct them.” Sarah R. </a:t>
            </a:r>
          </a:p>
          <a:p>
            <a:pPr lvl="1"/>
            <a:r>
              <a:rPr lang="en-US" dirty="0">
                <a:solidFill>
                  <a:schemeClr val="bg1"/>
                </a:solidFill>
                <a:latin typeface="Arial" panose="020B0604020202020204" pitchFamily="34" charset="0"/>
                <a:cs typeface="Arial" panose="020B0604020202020204" pitchFamily="34" charset="0"/>
              </a:rPr>
              <a:t>“I learned that, where mental illness is concerned, treatment does not occur in a straight line. In some cases, one step forward was equivalent to two steps backward.” Kara F. </a:t>
            </a:r>
          </a:p>
          <a:p>
            <a:pPr lvl="1"/>
            <a:r>
              <a:rPr lang="en-US" dirty="0">
                <a:solidFill>
                  <a:schemeClr val="bg1"/>
                </a:solidFill>
                <a:latin typeface="Arial" panose="020B0604020202020204" pitchFamily="34" charset="0"/>
                <a:cs typeface="Arial" panose="020B0604020202020204" pitchFamily="34" charset="0"/>
              </a:rPr>
              <a:t>“Nonfiction can be more than a textbook or biography, but a story with an actual plot.” Bryce D. </a:t>
            </a:r>
          </a:p>
          <a:p>
            <a:pPr lvl="1"/>
            <a:r>
              <a:rPr lang="en-US" dirty="0">
                <a:solidFill>
                  <a:schemeClr val="bg1"/>
                </a:solidFill>
                <a:latin typeface="Arial" panose="020B0604020202020204" pitchFamily="34" charset="0"/>
                <a:cs typeface="Arial" panose="020B0604020202020204" pitchFamily="34" charset="0"/>
              </a:rPr>
              <a:t>“Before reading the book, I knew that there was a homelessness problem, but I had no idea it was as big as described. I also didn’t know that homelessness was so closely related to mental illness.” Erik P. </a:t>
            </a:r>
          </a:p>
          <a:p>
            <a:pPr lvl="1"/>
            <a:r>
              <a:rPr lang="en-US" dirty="0">
                <a:solidFill>
                  <a:schemeClr val="bg1"/>
                </a:solidFill>
                <a:latin typeface="Arial" panose="020B0604020202020204" pitchFamily="34" charset="0"/>
                <a:cs typeface="Arial" panose="020B0604020202020204" pitchFamily="34" charset="0"/>
              </a:rPr>
              <a:t>“It takes a lot of effort and patience to gain and keep a friendship with someone with a mental illness or disorder. It can be very frustrating but at the same time very rewarding.” Hannah M. </a:t>
            </a:r>
          </a:p>
        </p:txBody>
      </p:sp>
    </p:spTree>
    <p:extLst>
      <p:ext uri="{BB962C8B-B14F-4D97-AF65-F5344CB8AC3E}">
        <p14:creationId xmlns:p14="http://schemas.microsoft.com/office/powerpoint/2010/main" val="1663824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800" y="2701925"/>
            <a:ext cx="10515600" cy="4351338"/>
          </a:xfrm>
        </p:spPr>
        <p:txBody>
          <a:bodyPr>
            <a:normAutofit/>
          </a:bodyPr>
          <a:lstStyle/>
          <a:p>
            <a:pPr marL="0" indent="0" algn="ctr">
              <a:buNone/>
            </a:pPr>
            <a:r>
              <a:rPr lang="en-US" sz="4400" dirty="0">
                <a:solidFill>
                  <a:schemeClr val="bg1"/>
                </a:solidFill>
                <a:latin typeface="Arial" panose="020B0604020202020204" pitchFamily="34" charset="0"/>
                <a:cs typeface="Arial" panose="020B0604020202020204" pitchFamily="34" charset="0"/>
              </a:rPr>
              <a:t>What better way to master literary elements than by writing with them? </a:t>
            </a:r>
          </a:p>
        </p:txBody>
      </p:sp>
    </p:spTree>
    <p:extLst>
      <p:ext uri="{BB962C8B-B14F-4D97-AF65-F5344CB8AC3E}">
        <p14:creationId xmlns:p14="http://schemas.microsoft.com/office/powerpoint/2010/main" val="38516140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Which is harder to write: fiction or nonfiction?</a:t>
            </a:r>
          </a:p>
        </p:txBody>
      </p:sp>
      <p:sp>
        <p:nvSpPr>
          <p:cNvPr id="3" name="Content Placeholder 2"/>
          <p:cNvSpPr>
            <a:spLocks noGrp="1"/>
          </p:cNvSpPr>
          <p:nvPr>
            <p:ph idx="1"/>
          </p:nvPr>
        </p:nvSpPr>
        <p:spPr/>
        <p:txBody>
          <a:bodyPr/>
          <a:lstStyle/>
          <a:p>
            <a:r>
              <a:rPr lang="en-US" dirty="0"/>
              <a:t>“The challenge faced by the nonfiction writer is to take something that actually happened, to herself or to others, and try to render it as honestly and compellingly as possible.” Phillip </a:t>
            </a:r>
            <a:r>
              <a:rPr lang="en-US" dirty="0" err="1"/>
              <a:t>Lopate</a:t>
            </a:r>
            <a:endParaRPr lang="en-US" dirty="0"/>
          </a:p>
          <a:p>
            <a:r>
              <a:rPr lang="en-US" dirty="0"/>
              <a:t>“[T]he job of fiction is to find the truth inside the story’s web of lies.” Stephen King </a:t>
            </a:r>
          </a:p>
          <a:p>
            <a:r>
              <a:rPr lang="en-US" dirty="0"/>
              <a:t>GOOD STORIES ARE BOTH TRUE AND COMPELLING.</a:t>
            </a:r>
          </a:p>
          <a:p>
            <a:r>
              <a:rPr lang="en-US" dirty="0"/>
              <a:t>“But the truth we seek from novels is different from the truth we seek from memoirs . Novels, you might say, represent ‘a truth’ about life whereas memoirs and nonfiction accounts represent ‘the truth’ about specific things that have happened.” Daniel Mendelsohn</a:t>
            </a:r>
          </a:p>
        </p:txBody>
      </p:sp>
    </p:spTree>
    <p:extLst>
      <p:ext uri="{BB962C8B-B14F-4D97-AF65-F5344CB8AC3E}">
        <p14:creationId xmlns:p14="http://schemas.microsoft.com/office/powerpoint/2010/main" val="239197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Millennials are Selfish, Right? </a:t>
            </a:r>
          </a:p>
        </p:txBody>
      </p:sp>
      <p:sp>
        <p:nvSpPr>
          <p:cNvPr id="3" name="Content Placeholder 2"/>
          <p:cNvSpPr>
            <a:spLocks noGrp="1"/>
          </p:cNvSpPr>
          <p:nvPr>
            <p:ph idx="1"/>
          </p:nvPr>
        </p:nvSpPr>
        <p:spPr/>
        <p:txBody>
          <a:bodyPr>
            <a:normAutofit fontScale="92500"/>
          </a:bodyPr>
          <a:lstStyle/>
          <a:p>
            <a:r>
              <a:rPr lang="en-US" dirty="0"/>
              <a:t>Biology (Coulter, 2001): Two major periods of brain growth around the ages of 15 and 22 in the frontal lobes. </a:t>
            </a:r>
          </a:p>
          <a:p>
            <a:r>
              <a:rPr lang="en-US" dirty="0"/>
              <a:t>Role of young people in society: figuring out what to do next. </a:t>
            </a:r>
          </a:p>
          <a:p>
            <a:r>
              <a:rPr lang="en-US" dirty="0"/>
              <a:t>Adults ask students, “What are you going to do next?” </a:t>
            </a:r>
          </a:p>
          <a:p>
            <a:r>
              <a:rPr lang="en-US" dirty="0"/>
              <a:t>“[M]</a:t>
            </a:r>
            <a:r>
              <a:rPr lang="en-US" dirty="0" err="1"/>
              <a:t>ost</a:t>
            </a:r>
            <a:r>
              <a:rPr lang="en-US" dirty="0"/>
              <a:t> teens since post-World War II America… eagerly embraced opportunities to break away from their parents and establish their own cultural milieus, independence, and identities.” S. Craig Watkins</a:t>
            </a:r>
          </a:p>
          <a:p>
            <a:r>
              <a:rPr lang="en-US" dirty="0"/>
              <a:t>What if we use self-centered nature as a tool for self and world discovery?</a:t>
            </a:r>
          </a:p>
          <a:p>
            <a:r>
              <a:rPr lang="en-US" dirty="0"/>
              <a:t>Contextualizing story: telling ours, listening to others, and bringing these into context with each other. </a:t>
            </a:r>
          </a:p>
          <a:p>
            <a:endParaRPr lang="en-US" dirty="0"/>
          </a:p>
        </p:txBody>
      </p:sp>
    </p:spTree>
    <p:extLst>
      <p:ext uri="{BB962C8B-B14F-4D97-AF65-F5344CB8AC3E}">
        <p14:creationId xmlns:p14="http://schemas.microsoft.com/office/powerpoint/2010/main" val="3390495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Lesson 1: Write your truth. </a:t>
            </a:r>
          </a:p>
        </p:txBody>
      </p:sp>
      <p:sp>
        <p:nvSpPr>
          <p:cNvPr id="3" name="Content Placeholder 2"/>
          <p:cNvSpPr>
            <a:spLocks noGrp="1"/>
          </p:cNvSpPr>
          <p:nvPr>
            <p:ph idx="1"/>
          </p:nvPr>
        </p:nvSpPr>
        <p:spPr/>
        <p:txBody>
          <a:bodyPr/>
          <a:lstStyle/>
          <a:p>
            <a:r>
              <a:rPr lang="en-US" dirty="0"/>
              <a:t>Your truth is unique because of your perspective. </a:t>
            </a:r>
          </a:p>
          <a:p>
            <a:r>
              <a:rPr lang="en-US" dirty="0"/>
              <a:t>You’re the only one who can know and tell your unique vantage point. </a:t>
            </a:r>
          </a:p>
        </p:txBody>
      </p:sp>
      <p:pic>
        <p:nvPicPr>
          <p:cNvPr id="5" name="Picture 4"/>
          <p:cNvPicPr>
            <a:picLocks noChangeAspect="1"/>
          </p:cNvPicPr>
          <p:nvPr/>
        </p:nvPicPr>
        <p:blipFill>
          <a:blip r:embed="rId2"/>
          <a:stretch>
            <a:fillRect/>
          </a:stretch>
        </p:blipFill>
        <p:spPr>
          <a:xfrm>
            <a:off x="3982278" y="3367915"/>
            <a:ext cx="3703982" cy="3099513"/>
          </a:xfrm>
          <a:prstGeom prst="rect">
            <a:avLst/>
          </a:prstGeom>
        </p:spPr>
      </p:pic>
    </p:spTree>
    <p:extLst>
      <p:ext uri="{BB962C8B-B14F-4D97-AF65-F5344CB8AC3E}">
        <p14:creationId xmlns:p14="http://schemas.microsoft.com/office/powerpoint/2010/main" val="157418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87509" y="0"/>
            <a:ext cx="5416982" cy="6858000"/>
          </a:xfrm>
          <a:prstGeom prst="rect">
            <a:avLst/>
          </a:prstGeom>
        </p:spPr>
      </p:pic>
    </p:spTree>
    <p:extLst>
      <p:ext uri="{BB962C8B-B14F-4D97-AF65-F5344CB8AC3E}">
        <p14:creationId xmlns:p14="http://schemas.microsoft.com/office/powerpoint/2010/main" val="22560266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Writing Activity #1: Perspective Walk</a:t>
            </a:r>
          </a:p>
        </p:txBody>
      </p:sp>
      <p:sp>
        <p:nvSpPr>
          <p:cNvPr id="3" name="Content Placeholder 2"/>
          <p:cNvSpPr>
            <a:spLocks noGrp="1"/>
          </p:cNvSpPr>
          <p:nvPr>
            <p:ph idx="1"/>
          </p:nvPr>
        </p:nvSpPr>
        <p:spPr/>
        <p:txBody>
          <a:bodyPr>
            <a:normAutofit/>
          </a:bodyPr>
          <a:lstStyle/>
          <a:p>
            <a:pPr marL="0" indent="0">
              <a:buNone/>
            </a:pPr>
            <a:r>
              <a:rPr lang="en-US" dirty="0">
                <a:solidFill>
                  <a:schemeClr val="bg1"/>
                </a:solidFill>
                <a:latin typeface="Arial" panose="020B0604020202020204" pitchFamily="34" charset="0"/>
                <a:cs typeface="Arial" panose="020B0604020202020204" pitchFamily="34" charset="0"/>
              </a:rPr>
              <a:t>Take your class for a 10 minute walk around campus, and then write the story of their walk. </a:t>
            </a:r>
          </a:p>
          <a:p>
            <a:pPr marL="0" indent="0">
              <a:buNone/>
            </a:pPr>
            <a:endParaRPr lang="en-US" dirty="0">
              <a:solidFill>
                <a:schemeClr val="bg1"/>
              </a:solidFill>
              <a:latin typeface="Arial" panose="020B0604020202020204" pitchFamily="34" charset="0"/>
              <a:cs typeface="Arial" panose="020B0604020202020204" pitchFamily="34" charset="0"/>
            </a:endParaRPr>
          </a:p>
          <a:p>
            <a:pPr marL="0" indent="0" algn="ctr">
              <a:buNone/>
            </a:pPr>
            <a:r>
              <a:rPr lang="en-US" dirty="0">
                <a:solidFill>
                  <a:schemeClr val="bg1"/>
                </a:solidFill>
                <a:latin typeface="Arial" panose="020B0604020202020204" pitchFamily="34" charset="0"/>
                <a:cs typeface="Arial" panose="020B0604020202020204" pitchFamily="34" charset="0"/>
              </a:rPr>
              <a:t>Same relative time/place/experience</a:t>
            </a:r>
          </a:p>
          <a:p>
            <a:pPr marL="0" indent="0" algn="ctr">
              <a:buNone/>
            </a:pPr>
            <a:endParaRPr lang="en-US" dirty="0">
              <a:solidFill>
                <a:schemeClr val="bg1"/>
              </a:solidFill>
              <a:latin typeface="Arial" panose="020B0604020202020204" pitchFamily="34" charset="0"/>
              <a:cs typeface="Arial" panose="020B0604020202020204" pitchFamily="34" charset="0"/>
            </a:endParaRPr>
          </a:p>
          <a:p>
            <a:pPr marL="0" indent="0" algn="ctr">
              <a:buNone/>
            </a:pPr>
            <a:r>
              <a:rPr lang="en-US" dirty="0">
                <a:solidFill>
                  <a:schemeClr val="bg1"/>
                </a:solidFill>
                <a:latin typeface="Arial" panose="020B0604020202020204" pitchFamily="34" charset="0"/>
                <a:cs typeface="Arial" panose="020B0604020202020204" pitchFamily="34" charset="0"/>
              </a:rPr>
              <a:t>Why would the stories be different? </a:t>
            </a:r>
          </a:p>
        </p:txBody>
      </p:sp>
    </p:spTree>
    <p:extLst>
      <p:ext uri="{BB962C8B-B14F-4D97-AF65-F5344CB8AC3E}">
        <p14:creationId xmlns:p14="http://schemas.microsoft.com/office/powerpoint/2010/main" val="198443045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Writing Activity 2: Interesting People </a:t>
            </a:r>
          </a:p>
        </p:txBody>
      </p:sp>
      <p:sp>
        <p:nvSpPr>
          <p:cNvPr id="3" name="Content Placeholder 2"/>
          <p:cNvSpPr>
            <a:spLocks noGrp="1"/>
          </p:cNvSpPr>
          <p:nvPr>
            <p:ph idx="1"/>
          </p:nvPr>
        </p:nvSpPr>
        <p:spPr/>
        <p:txBody>
          <a:bodyPr/>
          <a:lstStyle/>
          <a:p>
            <a:r>
              <a:rPr lang="en-US" dirty="0"/>
              <a:t>In your notebooks, draw a T-chart</a:t>
            </a:r>
          </a:p>
          <a:p>
            <a:r>
              <a:rPr lang="en-US" dirty="0"/>
              <a:t>On the left, list five of the most interesting people you’ve ever met. </a:t>
            </a:r>
          </a:p>
          <a:p>
            <a:r>
              <a:rPr lang="en-US" dirty="0"/>
              <a:t>On the right, note the characteristics that make those people so interesting.</a:t>
            </a:r>
          </a:p>
        </p:txBody>
      </p:sp>
    </p:spTree>
    <p:extLst>
      <p:ext uri="{BB962C8B-B14F-4D97-AF65-F5344CB8AC3E}">
        <p14:creationId xmlns:p14="http://schemas.microsoft.com/office/powerpoint/2010/main" val="2122408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Lesson 2: Build the reservoir </a:t>
            </a:r>
          </a:p>
        </p:txBody>
      </p:sp>
      <p:sp>
        <p:nvSpPr>
          <p:cNvPr id="3" name="Content Placeholder 2"/>
          <p:cNvSpPr>
            <a:spLocks noGrp="1"/>
          </p:cNvSpPr>
          <p:nvPr>
            <p:ph idx="1"/>
          </p:nvPr>
        </p:nvSpPr>
        <p:spPr/>
        <p:txBody>
          <a:bodyPr/>
          <a:lstStyle/>
          <a:p>
            <a:r>
              <a:rPr lang="en-US" dirty="0"/>
              <a:t>Our best ideas for writing don’t come on demand.</a:t>
            </a:r>
          </a:p>
          <a:p>
            <a:r>
              <a:rPr lang="en-US" dirty="0"/>
              <a:t>Ray </a:t>
            </a:r>
            <a:r>
              <a:rPr lang="en-US" dirty="0" err="1"/>
              <a:t>Lamontagne</a:t>
            </a:r>
            <a:r>
              <a:rPr lang="en-US" dirty="0"/>
              <a:t>: fireflies</a:t>
            </a:r>
          </a:p>
          <a:p>
            <a:r>
              <a:rPr lang="en-US" dirty="0"/>
              <a:t>We need a method for idea collection</a:t>
            </a:r>
          </a:p>
          <a:p>
            <a:pPr lvl="1"/>
            <a:r>
              <a:rPr lang="en-US" dirty="0"/>
              <a:t>Writer’s notebooks</a:t>
            </a:r>
          </a:p>
          <a:p>
            <a:pPr lvl="1"/>
            <a:r>
              <a:rPr lang="en-US" dirty="0"/>
              <a:t>Apps (like Evernote) </a:t>
            </a:r>
          </a:p>
          <a:p>
            <a:r>
              <a:rPr lang="en-US" dirty="0"/>
              <a:t>We need to write regularly</a:t>
            </a:r>
          </a:p>
        </p:txBody>
      </p:sp>
    </p:spTree>
    <p:extLst>
      <p:ext uri="{BB962C8B-B14F-4D97-AF65-F5344CB8AC3E}">
        <p14:creationId xmlns:p14="http://schemas.microsoft.com/office/powerpoint/2010/main" val="120927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Some of my favorite prompts </a:t>
            </a:r>
          </a:p>
        </p:txBody>
      </p:sp>
      <p:sp>
        <p:nvSpPr>
          <p:cNvPr id="3" name="Content Placeholder 2"/>
          <p:cNvSpPr>
            <a:spLocks noGrp="1"/>
          </p:cNvSpPr>
          <p:nvPr>
            <p:ph idx="1"/>
          </p:nvPr>
        </p:nvSpPr>
        <p:spPr/>
        <p:txBody>
          <a:bodyPr/>
          <a:lstStyle/>
          <a:p>
            <a:pPr marL="0" lvl="0" indent="0">
              <a:buNone/>
            </a:pPr>
            <a:r>
              <a:rPr lang="en-US" i="1" dirty="0"/>
              <a:t>642 Things to Write About </a:t>
            </a:r>
            <a:r>
              <a:rPr lang="en-US" dirty="0"/>
              <a:t>(826 Valencia) </a:t>
            </a:r>
          </a:p>
          <a:p>
            <a:pPr lvl="0"/>
            <a:r>
              <a:rPr lang="en-US" dirty="0"/>
              <a:t>Something you had that was stolen. </a:t>
            </a:r>
          </a:p>
          <a:p>
            <a:pPr lvl="0"/>
            <a:r>
              <a:rPr lang="en-US" dirty="0"/>
              <a:t>Tell the true story of a dramatic moment in your life, but weave in one secret and one lie. </a:t>
            </a:r>
          </a:p>
          <a:p>
            <a:pPr lvl="0"/>
            <a:r>
              <a:rPr lang="en-US" dirty="0"/>
              <a:t>Open your kitchen cabinet. Write a scene incorporating the first three things you see.  </a:t>
            </a:r>
          </a:p>
          <a:p>
            <a:pPr lvl="0"/>
            <a:r>
              <a:rPr lang="en-US" dirty="0"/>
              <a:t>The road to hell is paved with good intentions. </a:t>
            </a:r>
          </a:p>
          <a:p>
            <a:pPr lvl="0"/>
            <a:r>
              <a:rPr lang="en-US" dirty="0"/>
              <a:t>A conversation that you weren’t supposed to overhear. </a:t>
            </a:r>
          </a:p>
          <a:p>
            <a:endParaRPr lang="en-US" dirty="0"/>
          </a:p>
        </p:txBody>
      </p:sp>
    </p:spTree>
    <p:extLst>
      <p:ext uri="{BB962C8B-B14F-4D97-AF65-F5344CB8AC3E}">
        <p14:creationId xmlns:p14="http://schemas.microsoft.com/office/powerpoint/2010/main" val="34107798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Listing</a:t>
            </a:r>
          </a:p>
        </p:txBody>
      </p:sp>
      <p:sp>
        <p:nvSpPr>
          <p:cNvPr id="3" name="Content Placeholder 2"/>
          <p:cNvSpPr>
            <a:spLocks noGrp="1"/>
          </p:cNvSpPr>
          <p:nvPr>
            <p:ph idx="1"/>
          </p:nvPr>
        </p:nvSpPr>
        <p:spPr/>
        <p:txBody>
          <a:bodyPr>
            <a:normAutofit lnSpcReduction="10000"/>
          </a:bodyPr>
          <a:lstStyle/>
          <a:p>
            <a:pPr lvl="0"/>
            <a:r>
              <a:rPr lang="en-US" dirty="0"/>
              <a:t>The stories you find yourself telling over and over.</a:t>
            </a:r>
          </a:p>
          <a:p>
            <a:pPr lvl="0"/>
            <a:r>
              <a:rPr lang="en-US" dirty="0"/>
              <a:t>The experiences that have had the biggest impact on your life. </a:t>
            </a:r>
          </a:p>
          <a:p>
            <a:pPr lvl="0"/>
            <a:r>
              <a:rPr lang="en-US" dirty="0"/>
              <a:t>Experiences that haunt you. </a:t>
            </a:r>
          </a:p>
          <a:p>
            <a:pPr lvl="0"/>
            <a:r>
              <a:rPr lang="en-US" dirty="0"/>
              <a:t>Your personal triumphs. </a:t>
            </a:r>
          </a:p>
          <a:p>
            <a:pPr lvl="0"/>
            <a:r>
              <a:rPr lang="en-US" dirty="0"/>
              <a:t>First times. </a:t>
            </a:r>
          </a:p>
          <a:p>
            <a:pPr lvl="0"/>
            <a:r>
              <a:rPr lang="en-US" dirty="0"/>
              <a:t>Favorites and least favorites.</a:t>
            </a:r>
          </a:p>
          <a:p>
            <a:pPr lvl="0"/>
            <a:r>
              <a:rPr lang="en-US" dirty="0"/>
              <a:t>Pet Peeves</a:t>
            </a:r>
          </a:p>
          <a:p>
            <a:pPr lvl="0"/>
            <a:r>
              <a:rPr lang="en-US" dirty="0"/>
              <a:t>Most embarrassing moments. </a:t>
            </a:r>
          </a:p>
          <a:p>
            <a:pPr lvl="0"/>
            <a:r>
              <a:rPr lang="en-US" dirty="0"/>
              <a:t>Best and worst things others have said to you. </a:t>
            </a:r>
          </a:p>
          <a:p>
            <a:endParaRPr lang="en-US" dirty="0"/>
          </a:p>
        </p:txBody>
      </p:sp>
    </p:spTree>
    <p:extLst>
      <p:ext uri="{BB962C8B-B14F-4D97-AF65-F5344CB8AC3E}">
        <p14:creationId xmlns:p14="http://schemas.microsoft.com/office/powerpoint/2010/main" val="21144178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Mine your social media</a:t>
            </a:r>
          </a:p>
        </p:txBody>
      </p:sp>
      <p:sp>
        <p:nvSpPr>
          <p:cNvPr id="3" name="Content Placeholder 2"/>
          <p:cNvSpPr>
            <a:spLocks noGrp="1"/>
          </p:cNvSpPr>
          <p:nvPr>
            <p:ph idx="1"/>
          </p:nvPr>
        </p:nvSpPr>
        <p:spPr/>
        <p:txBody>
          <a:bodyPr/>
          <a:lstStyle/>
          <a:p>
            <a:r>
              <a:rPr lang="en-US" dirty="0"/>
              <a:t>Look back over your posts, tweets, tags, photos, etc. </a:t>
            </a:r>
          </a:p>
          <a:p>
            <a:r>
              <a:rPr lang="en-US" dirty="0"/>
              <a:t>Which have a deeper story to tell?</a:t>
            </a:r>
          </a:p>
          <a:p>
            <a:r>
              <a:rPr lang="en-US" dirty="0"/>
              <a:t>Which would be interesting to an audience? </a:t>
            </a:r>
          </a:p>
        </p:txBody>
      </p:sp>
    </p:spTree>
    <p:extLst>
      <p:ext uri="{BB962C8B-B14F-4D97-AF65-F5344CB8AC3E}">
        <p14:creationId xmlns:p14="http://schemas.microsoft.com/office/powerpoint/2010/main" val="17345658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Writing Activity 3: Return to your list of interesting people </a:t>
            </a:r>
          </a:p>
        </p:txBody>
      </p:sp>
      <p:sp>
        <p:nvSpPr>
          <p:cNvPr id="3" name="Content Placeholder 2"/>
          <p:cNvSpPr>
            <a:spLocks noGrp="1"/>
          </p:cNvSpPr>
          <p:nvPr>
            <p:ph idx="1"/>
          </p:nvPr>
        </p:nvSpPr>
        <p:spPr/>
        <p:txBody>
          <a:bodyPr/>
          <a:lstStyle/>
          <a:p>
            <a:r>
              <a:rPr lang="en-US" dirty="0"/>
              <a:t>Choose one of your interesting people. </a:t>
            </a:r>
          </a:p>
          <a:p>
            <a:r>
              <a:rPr lang="en-US" dirty="0"/>
              <a:t>Write a brief and true scene which SHOWS one (or more) of their interesting characteristics. </a:t>
            </a:r>
          </a:p>
          <a:p>
            <a:r>
              <a:rPr lang="en-US" dirty="0"/>
              <a:t>Remember the elements of a scene: Start/End, Something happens, actions and dialogue, active voice. </a:t>
            </a:r>
          </a:p>
          <a:p>
            <a:pPr marL="0" indent="0">
              <a:buNone/>
            </a:pPr>
            <a:endParaRPr lang="en-US" dirty="0"/>
          </a:p>
        </p:txBody>
      </p:sp>
    </p:spTree>
    <p:extLst>
      <p:ext uri="{BB962C8B-B14F-4D97-AF65-F5344CB8AC3E}">
        <p14:creationId xmlns:p14="http://schemas.microsoft.com/office/powerpoint/2010/main" val="64203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Lesson 3: Put the reader in your shoes. </a:t>
            </a:r>
          </a:p>
        </p:txBody>
      </p:sp>
      <p:sp>
        <p:nvSpPr>
          <p:cNvPr id="3" name="Content Placeholder 2"/>
          <p:cNvSpPr>
            <a:spLocks noGrp="1"/>
          </p:cNvSpPr>
          <p:nvPr>
            <p:ph idx="1"/>
          </p:nvPr>
        </p:nvSpPr>
        <p:spPr/>
        <p:txBody>
          <a:bodyPr/>
          <a:lstStyle/>
          <a:p>
            <a:r>
              <a:rPr lang="en-US" dirty="0"/>
              <a:t>“Show, don’t tell.” </a:t>
            </a:r>
          </a:p>
          <a:p>
            <a:r>
              <a:rPr lang="en-US" dirty="0"/>
              <a:t>How?</a:t>
            </a:r>
          </a:p>
          <a:p>
            <a:r>
              <a:rPr lang="en-US" dirty="0"/>
              <a:t>Through scenes: “[f]</a:t>
            </a:r>
            <a:r>
              <a:rPr lang="en-US" dirty="0" err="1"/>
              <a:t>irst</a:t>
            </a:r>
            <a:r>
              <a:rPr lang="en-US" dirty="0"/>
              <a:t>, a scene must contain action. Something happens” (</a:t>
            </a:r>
            <a:r>
              <a:rPr lang="en-US" dirty="0" err="1"/>
              <a:t>Gutkind</a:t>
            </a:r>
            <a:r>
              <a:rPr lang="en-US" dirty="0"/>
              <a:t>, 2012, p. 114) and, “scenes have a start and a finish, a beginning and an end” ( </a:t>
            </a:r>
            <a:r>
              <a:rPr lang="en-US" dirty="0" err="1"/>
              <a:t>Gutkind</a:t>
            </a:r>
            <a:r>
              <a:rPr lang="en-US" dirty="0"/>
              <a:t>, 2012, p. 119). </a:t>
            </a:r>
          </a:p>
          <a:p>
            <a:r>
              <a:rPr lang="en-US" dirty="0"/>
              <a:t>Active vs. passive voice. </a:t>
            </a:r>
          </a:p>
        </p:txBody>
      </p:sp>
    </p:spTree>
    <p:extLst>
      <p:ext uri="{BB962C8B-B14F-4D97-AF65-F5344CB8AC3E}">
        <p14:creationId xmlns:p14="http://schemas.microsoft.com/office/powerpoint/2010/main" val="2617733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Lesson 4: Frame it Right </a:t>
            </a:r>
          </a:p>
        </p:txBody>
      </p:sp>
      <p:sp>
        <p:nvSpPr>
          <p:cNvPr id="3" name="Content Placeholder 2"/>
          <p:cNvSpPr>
            <a:spLocks noGrp="1"/>
          </p:cNvSpPr>
          <p:nvPr>
            <p:ph idx="1"/>
          </p:nvPr>
        </p:nvSpPr>
        <p:spPr/>
        <p:txBody>
          <a:bodyPr/>
          <a:lstStyle/>
          <a:p>
            <a:r>
              <a:rPr lang="en-US" dirty="0"/>
              <a:t>Make a good impression</a:t>
            </a:r>
          </a:p>
          <a:p>
            <a:r>
              <a:rPr lang="en-US" dirty="0"/>
              <a:t>First-lines activity. </a:t>
            </a:r>
          </a:p>
          <a:p>
            <a:pPr lvl="1"/>
            <a:r>
              <a:rPr lang="en-US" dirty="0"/>
              <a:t>Stephen King: “[h]ow can a writer extend an appealing invitation -- one that's difficult, even, to refuse?”</a:t>
            </a:r>
          </a:p>
          <a:p>
            <a:r>
              <a:rPr lang="en-US" dirty="0"/>
              <a:t>A good unspoken last line: “And nothing was the same after that.” </a:t>
            </a:r>
          </a:p>
        </p:txBody>
      </p:sp>
    </p:spTree>
    <p:extLst>
      <p:ext uri="{BB962C8B-B14F-4D97-AF65-F5344CB8AC3E}">
        <p14:creationId xmlns:p14="http://schemas.microsoft.com/office/powerpoint/2010/main" val="767398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Writing Activity #4: Ranking First-Lines</a:t>
            </a:r>
          </a:p>
        </p:txBody>
      </p:sp>
      <p:sp>
        <p:nvSpPr>
          <p:cNvPr id="3" name="Content Placeholder 2"/>
          <p:cNvSpPr>
            <a:spLocks noGrp="1"/>
          </p:cNvSpPr>
          <p:nvPr>
            <p:ph idx="1"/>
          </p:nvPr>
        </p:nvSpPr>
        <p:spPr/>
        <p:txBody>
          <a:bodyPr/>
          <a:lstStyle/>
          <a:p>
            <a:r>
              <a:rPr lang="en-US" dirty="0"/>
              <a:t>Listen to the first lines of the following stories and give them a ranking of 1 (least interesting) to 5 (most interesting)</a:t>
            </a:r>
          </a:p>
          <a:p>
            <a:r>
              <a:rPr lang="en-US" dirty="0"/>
              <a:t>After hearing the entire opening paragraph, give a thumbs up if your interest goes up or a thumbs down if your interest goes down. </a:t>
            </a:r>
          </a:p>
          <a:p>
            <a:endParaRPr lang="en-US" dirty="0"/>
          </a:p>
          <a:p>
            <a:r>
              <a:rPr lang="en-US" dirty="0"/>
              <a:t>Advice (from memoirist Jane Bernstein) for closing lines… if you can put an unwritten/unspoken, “And nothing was the same after that,” you’re done. </a:t>
            </a:r>
          </a:p>
        </p:txBody>
      </p:sp>
    </p:spTree>
    <p:extLst>
      <p:ext uri="{BB962C8B-B14F-4D97-AF65-F5344CB8AC3E}">
        <p14:creationId xmlns:p14="http://schemas.microsoft.com/office/powerpoint/2010/main" val="152223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Topics Selected</a:t>
            </a:r>
          </a:p>
        </p:txBody>
      </p:sp>
      <p:sp>
        <p:nvSpPr>
          <p:cNvPr id="3" name="Content Placeholder 2"/>
          <p:cNvSpPr>
            <a:spLocks noGrp="1"/>
          </p:cNvSpPr>
          <p:nvPr>
            <p:ph idx="1"/>
          </p:nvPr>
        </p:nvSpPr>
        <p:spPr/>
        <p:txBody>
          <a:bodyPr>
            <a:normAutofit fontScale="92500" lnSpcReduction="10000"/>
          </a:bodyPr>
          <a:lstStyle/>
          <a:p>
            <a:r>
              <a:rPr lang="en-US" dirty="0">
                <a:solidFill>
                  <a:schemeClr val="bg1"/>
                </a:solidFill>
                <a:latin typeface="Arial" panose="020B0604020202020204" pitchFamily="34" charset="0"/>
                <a:cs typeface="Arial" panose="020B0604020202020204" pitchFamily="34" charset="0"/>
              </a:rPr>
              <a:t>Being homeless, learning about the death of a grandparent from suicide, having an abortion and being kicked out of the house, marching in an anti-abortion rally, finding a pet frozen after a snowstorm, revealing a same-sex crush, watching a sibling’s emerging clinical depression, learning that an uncle just committed murder, a chainsaw accident while logging, hiding from a blind man in a restroom… </a:t>
            </a:r>
          </a:p>
          <a:p>
            <a:endParaRPr lang="en-US" dirty="0">
              <a:solidFill>
                <a:schemeClr val="bg1"/>
              </a:solidFill>
              <a:latin typeface="Arial" panose="020B0604020202020204" pitchFamily="34" charset="0"/>
              <a:cs typeface="Arial" panose="020B0604020202020204" pitchFamily="34" charset="0"/>
            </a:endParaRPr>
          </a:p>
          <a:p>
            <a:pPr marL="0" indent="0" algn="ctr">
              <a:buNone/>
            </a:pPr>
            <a:r>
              <a:rPr lang="en-US" dirty="0">
                <a:solidFill>
                  <a:schemeClr val="bg1"/>
                </a:solidFill>
                <a:latin typeface="Arial" panose="020B0604020202020204" pitchFamily="34" charset="0"/>
                <a:cs typeface="Arial" panose="020B0604020202020204" pitchFamily="34" charset="0"/>
              </a:rPr>
              <a:t>If we ask them to, and they trust us, students will write honestly. </a:t>
            </a:r>
          </a:p>
          <a:p>
            <a:pPr marL="0" indent="0" algn="ctr">
              <a:buNone/>
            </a:pPr>
            <a:endParaRPr lang="en-US" dirty="0">
              <a:solidFill>
                <a:schemeClr val="bg1"/>
              </a:solidFill>
              <a:latin typeface="Arial" panose="020B0604020202020204" pitchFamily="34" charset="0"/>
              <a:cs typeface="Arial" panose="020B0604020202020204" pitchFamily="34" charset="0"/>
            </a:endParaRPr>
          </a:p>
          <a:p>
            <a:pPr marL="0" indent="0">
              <a:buNone/>
            </a:pPr>
            <a:r>
              <a:rPr lang="en-US" dirty="0">
                <a:solidFill>
                  <a:schemeClr val="bg1"/>
                </a:solidFill>
                <a:latin typeface="Arial" panose="020B0604020202020204" pitchFamily="34" charset="0"/>
                <a:cs typeface="Arial" panose="020B0604020202020204" pitchFamily="34" charset="0"/>
              </a:rPr>
              <a:t>Responsible empowerment: Timing, peer-review, censorship</a:t>
            </a:r>
          </a:p>
          <a:p>
            <a:endParaRPr lang="en-US" dirty="0">
              <a:solidFill>
                <a:schemeClr val="bg1"/>
              </a:solidFill>
              <a:latin typeface="Arial" panose="020B0604020202020204" pitchFamily="34" charset="0"/>
              <a:cs typeface="Arial" panose="020B0604020202020204" pitchFamily="34" charset="0"/>
            </a:endParaRPr>
          </a:p>
          <a:p>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845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What Students Said…</a:t>
            </a:r>
          </a:p>
        </p:txBody>
      </p:sp>
      <p:sp>
        <p:nvSpPr>
          <p:cNvPr id="3" name="Content Placeholder 2"/>
          <p:cNvSpPr>
            <a:spLocks noGrp="1"/>
          </p:cNvSpPr>
          <p:nvPr>
            <p:ph idx="1"/>
          </p:nvPr>
        </p:nvSpPr>
        <p:spPr/>
        <p:txBody>
          <a:bodyPr/>
          <a:lstStyle/>
          <a:p>
            <a:r>
              <a:rPr lang="en-US" dirty="0">
                <a:solidFill>
                  <a:schemeClr val="bg1"/>
                </a:solidFill>
                <a:latin typeface="Arial" panose="020B0604020202020204" pitchFamily="34" charset="0"/>
                <a:cs typeface="Arial" panose="020B0604020202020204" pitchFamily="34" charset="0"/>
              </a:rPr>
              <a:t>What did you learn about yourself by writing a personal essay?</a:t>
            </a:r>
          </a:p>
          <a:p>
            <a:pPr lvl="1"/>
            <a:r>
              <a:rPr lang="en-US" dirty="0">
                <a:solidFill>
                  <a:schemeClr val="bg1"/>
                </a:solidFill>
                <a:latin typeface="Arial" panose="020B0604020202020204" pitchFamily="34" charset="0"/>
                <a:cs typeface="Arial" panose="020B0604020202020204" pitchFamily="34" charset="0"/>
              </a:rPr>
              <a:t>“I leaned that you should be willing to fight for who you are, and that a true sense of self requires constant questioning and change, especially for a teenager.” Alex P. </a:t>
            </a:r>
          </a:p>
          <a:p>
            <a:pPr lvl="1"/>
            <a:r>
              <a:rPr lang="en-US" dirty="0">
                <a:solidFill>
                  <a:schemeClr val="bg1"/>
                </a:solidFill>
                <a:latin typeface="Arial" panose="020B0604020202020204" pitchFamily="34" charset="0"/>
                <a:cs typeface="Arial" panose="020B0604020202020204" pitchFamily="34" charset="0"/>
              </a:rPr>
              <a:t>I learned that I have been independent. Much more than I realized.” Violet B. </a:t>
            </a:r>
          </a:p>
          <a:p>
            <a:pPr lvl="1"/>
            <a:r>
              <a:rPr lang="en-US" dirty="0">
                <a:solidFill>
                  <a:schemeClr val="bg1"/>
                </a:solidFill>
                <a:latin typeface="Arial" panose="020B0604020202020204" pitchFamily="34" charset="0"/>
                <a:cs typeface="Arial" panose="020B0604020202020204" pitchFamily="34" charset="0"/>
              </a:rPr>
              <a:t>“I don’t value family enough, I trust too easily, and sometimes kids are stronger than adults.” Abby R. </a:t>
            </a:r>
          </a:p>
          <a:p>
            <a:pPr lvl="1"/>
            <a:r>
              <a:rPr lang="en-US" dirty="0">
                <a:solidFill>
                  <a:schemeClr val="bg1"/>
                </a:solidFill>
                <a:latin typeface="Arial" panose="020B0604020202020204" pitchFamily="34" charset="0"/>
                <a:cs typeface="Arial" panose="020B0604020202020204" pitchFamily="34" charset="0"/>
              </a:rPr>
              <a:t>“I learned that circumstances I go through affect and teach the people who love and care about me.” Grace W. </a:t>
            </a:r>
          </a:p>
        </p:txBody>
      </p:sp>
    </p:spTree>
    <p:extLst>
      <p:ext uri="{BB962C8B-B14F-4D97-AF65-F5344CB8AC3E}">
        <p14:creationId xmlns:p14="http://schemas.microsoft.com/office/powerpoint/2010/main" val="247192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What Students Said…</a:t>
            </a:r>
          </a:p>
        </p:txBody>
      </p:sp>
      <p:sp>
        <p:nvSpPr>
          <p:cNvPr id="3" name="Content Placeholder 2"/>
          <p:cNvSpPr>
            <a:spLocks noGrp="1"/>
          </p:cNvSpPr>
          <p:nvPr>
            <p:ph idx="1"/>
          </p:nvPr>
        </p:nvSpPr>
        <p:spPr/>
        <p:txBody>
          <a:bodyPr>
            <a:normAutofit lnSpcReduction="10000"/>
          </a:bodyPr>
          <a:lstStyle/>
          <a:p>
            <a:r>
              <a:rPr lang="en-US" dirty="0">
                <a:solidFill>
                  <a:schemeClr val="bg1"/>
                </a:solidFill>
                <a:latin typeface="Arial" panose="020B0604020202020204" pitchFamily="34" charset="0"/>
                <a:cs typeface="Arial" panose="020B0604020202020204" pitchFamily="34" charset="0"/>
              </a:rPr>
              <a:t>What did you learn about others and/or the world by writing a personal essay? </a:t>
            </a:r>
          </a:p>
          <a:p>
            <a:pPr lvl="1"/>
            <a:r>
              <a:rPr lang="en-US" dirty="0">
                <a:solidFill>
                  <a:schemeClr val="bg1"/>
                </a:solidFill>
                <a:latin typeface="Arial" panose="020B0604020202020204" pitchFamily="34" charset="0"/>
                <a:cs typeface="Arial" panose="020B0604020202020204" pitchFamily="34" charset="0"/>
              </a:rPr>
              <a:t>“People aren’t always who they say they are, but even a person everyone perceives as negative can change your life for the better.” Rowan Y.</a:t>
            </a:r>
          </a:p>
          <a:p>
            <a:pPr lvl="1"/>
            <a:r>
              <a:rPr lang="en-US" dirty="0">
                <a:solidFill>
                  <a:schemeClr val="bg1"/>
                </a:solidFill>
                <a:latin typeface="Arial" panose="020B0604020202020204" pitchFamily="34" charset="0"/>
                <a:cs typeface="Arial" panose="020B0604020202020204" pitchFamily="34" charset="0"/>
              </a:rPr>
              <a:t>“People don’t usually hurt you unless they are hurt themselves.” Ellen D. </a:t>
            </a:r>
          </a:p>
          <a:p>
            <a:pPr lvl="1"/>
            <a:r>
              <a:rPr lang="en-US" dirty="0">
                <a:solidFill>
                  <a:schemeClr val="bg1"/>
                </a:solidFill>
                <a:latin typeface="Arial" panose="020B0604020202020204" pitchFamily="34" charset="0"/>
                <a:cs typeface="Arial" panose="020B0604020202020204" pitchFamily="34" charset="0"/>
              </a:rPr>
              <a:t>“Environment has more of an impact on some people versus others. Note everyone is limited or unlimited by where they come from.” Ian P. </a:t>
            </a:r>
          </a:p>
          <a:p>
            <a:pPr lvl="1"/>
            <a:r>
              <a:rPr lang="en-US" dirty="0">
                <a:solidFill>
                  <a:schemeClr val="bg1"/>
                </a:solidFill>
                <a:latin typeface="Arial" panose="020B0604020202020204" pitchFamily="34" charset="0"/>
                <a:cs typeface="Arial" panose="020B0604020202020204" pitchFamily="34" charset="0"/>
              </a:rPr>
              <a:t>“The world is full of adventure and amazing experiences waiting to happen—you just have to be willing to explore and take some hikes.” Kristen L. </a:t>
            </a:r>
          </a:p>
        </p:txBody>
      </p:sp>
    </p:spTree>
    <p:extLst>
      <p:ext uri="{BB962C8B-B14F-4D97-AF65-F5344CB8AC3E}">
        <p14:creationId xmlns:p14="http://schemas.microsoft.com/office/powerpoint/2010/main" val="3055257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Interviews with Nonfiction Writers</a:t>
            </a:r>
          </a:p>
        </p:txBody>
      </p:sp>
      <p:sp>
        <p:nvSpPr>
          <p:cNvPr id="3" name="Text Placeholder 2"/>
          <p:cNvSpPr>
            <a:spLocks noGrp="1"/>
          </p:cNvSpPr>
          <p:nvPr>
            <p:ph type="body" idx="1"/>
          </p:nvPr>
        </p:nvSpPr>
        <p:spPr>
          <a:xfrm>
            <a:off x="839788" y="1681163"/>
            <a:ext cx="5157787" cy="439737"/>
          </a:xfrm>
        </p:spPr>
        <p:txBody>
          <a:bodyPr/>
          <a:lstStyle/>
          <a:p>
            <a:pPr algn="ctr"/>
            <a:r>
              <a:rPr lang="en-US" dirty="0">
                <a:solidFill>
                  <a:schemeClr val="bg1"/>
                </a:solidFill>
                <a:latin typeface="Arial" panose="020B0604020202020204" pitchFamily="34" charset="0"/>
                <a:cs typeface="Arial" panose="020B0604020202020204" pitchFamily="34" charset="0"/>
              </a:rPr>
              <a:t>Professional Writer: MK Asante</a:t>
            </a:r>
          </a:p>
        </p:txBody>
      </p:sp>
      <p:pic>
        <p:nvPicPr>
          <p:cNvPr id="7" name="Content Placeholder 6"/>
          <p:cNvPicPr>
            <a:picLocks noGrp="1" noChangeAspect="1"/>
          </p:cNvPicPr>
          <p:nvPr>
            <p:ph sz="half" idx="2"/>
          </p:nvPr>
        </p:nvPicPr>
        <p:blipFill>
          <a:blip r:embed="rId2"/>
          <a:stretch>
            <a:fillRect/>
          </a:stretch>
        </p:blipFill>
        <p:spPr>
          <a:xfrm>
            <a:off x="173830" y="2232818"/>
            <a:ext cx="3024981" cy="3024981"/>
          </a:xfrm>
          <a:prstGeom prst="rect">
            <a:avLst/>
          </a:prstGeom>
        </p:spPr>
      </p:pic>
      <p:sp>
        <p:nvSpPr>
          <p:cNvPr id="5" name="Text Placeholder 4"/>
          <p:cNvSpPr>
            <a:spLocks noGrp="1"/>
          </p:cNvSpPr>
          <p:nvPr>
            <p:ph type="body" sz="quarter" idx="3"/>
          </p:nvPr>
        </p:nvSpPr>
        <p:spPr>
          <a:xfrm>
            <a:off x="6172200" y="1681163"/>
            <a:ext cx="5183188" cy="439737"/>
          </a:xfrm>
        </p:spPr>
        <p:txBody>
          <a:bodyPr/>
          <a:lstStyle/>
          <a:p>
            <a:pPr algn="ctr"/>
            <a:r>
              <a:rPr lang="en-US" dirty="0">
                <a:solidFill>
                  <a:schemeClr val="bg1"/>
                </a:solidFill>
              </a:rPr>
              <a:t>Student Writer: Jo Bear</a:t>
            </a:r>
          </a:p>
        </p:txBody>
      </p:sp>
      <p:pic>
        <p:nvPicPr>
          <p:cNvPr id="9" name="Content Placeholder 8"/>
          <p:cNvPicPr>
            <a:picLocks noGrp="1" noChangeAspect="1"/>
          </p:cNvPicPr>
          <p:nvPr>
            <p:ph sz="quarter" idx="4"/>
          </p:nvPr>
        </p:nvPicPr>
        <p:blipFill>
          <a:blip r:embed="rId3"/>
          <a:stretch>
            <a:fillRect/>
          </a:stretch>
        </p:blipFill>
        <p:spPr>
          <a:xfrm>
            <a:off x="6921500" y="2505075"/>
            <a:ext cx="3684588" cy="3684588"/>
          </a:xfrm>
          <a:prstGeom prst="rect">
            <a:avLst/>
          </a:prstGeom>
        </p:spPr>
      </p:pic>
      <p:pic>
        <p:nvPicPr>
          <p:cNvPr id="8" name="Picture 7"/>
          <p:cNvPicPr>
            <a:picLocks noChangeAspect="1"/>
          </p:cNvPicPr>
          <p:nvPr/>
        </p:nvPicPr>
        <p:blipFill>
          <a:blip r:embed="rId4"/>
          <a:stretch>
            <a:fillRect/>
          </a:stretch>
        </p:blipFill>
        <p:spPr>
          <a:xfrm>
            <a:off x="3459955" y="2741169"/>
            <a:ext cx="2537619" cy="3755676"/>
          </a:xfrm>
          <a:prstGeom prst="rect">
            <a:avLst/>
          </a:prstGeom>
        </p:spPr>
      </p:pic>
    </p:spTree>
    <p:extLst>
      <p:ext uri="{BB962C8B-B14F-4D97-AF65-F5344CB8AC3E}">
        <p14:creationId xmlns:p14="http://schemas.microsoft.com/office/powerpoint/2010/main" val="29775678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5623" t="3292" r="4308" b="2998"/>
          <a:stretch/>
        </p:blipFill>
        <p:spPr>
          <a:xfrm>
            <a:off x="6713796" y="390939"/>
            <a:ext cx="4343400" cy="6157683"/>
          </a:xfrm>
          <a:prstGeom prst="rect">
            <a:avLst/>
          </a:prstGeom>
        </p:spPr>
      </p:pic>
      <p:sp>
        <p:nvSpPr>
          <p:cNvPr id="2" name="TextBox 1"/>
          <p:cNvSpPr txBox="1"/>
          <p:nvPr/>
        </p:nvSpPr>
        <p:spPr>
          <a:xfrm>
            <a:off x="980661" y="543339"/>
            <a:ext cx="4386469" cy="5693866"/>
          </a:xfrm>
          <a:prstGeom prst="rect">
            <a:avLst/>
          </a:prstGeom>
          <a:noFill/>
        </p:spPr>
        <p:txBody>
          <a:bodyPr wrap="square" rtlCol="0">
            <a:spAutoFit/>
          </a:bodyPr>
          <a:lstStyle/>
          <a:p>
            <a:pPr algn="ctr"/>
            <a:r>
              <a:rPr lang="en-US" sz="2800" dirty="0">
                <a:solidFill>
                  <a:schemeClr val="bg1"/>
                </a:solidFill>
              </a:rPr>
              <a:t>Handouts and PPT at</a:t>
            </a:r>
          </a:p>
          <a:p>
            <a:pPr algn="ctr"/>
            <a:r>
              <a:rPr lang="en-US" sz="2800" dirty="0">
                <a:solidFill>
                  <a:schemeClr val="bg1"/>
                </a:solidFill>
              </a:rPr>
              <a:t>The Level Up Google Link and</a:t>
            </a:r>
          </a:p>
          <a:p>
            <a:pPr algn="ctr"/>
            <a:r>
              <a:rPr lang="en-US" sz="2800" dirty="0">
                <a:solidFill>
                  <a:schemeClr val="bg1"/>
                </a:solidFill>
              </a:rPr>
              <a:t> Breathedeepandteach.com</a:t>
            </a:r>
          </a:p>
          <a:p>
            <a:pPr algn="ctr"/>
            <a:endParaRPr lang="en-US" sz="2800" dirty="0">
              <a:solidFill>
                <a:schemeClr val="bg1"/>
              </a:solidFill>
            </a:endParaRPr>
          </a:p>
          <a:p>
            <a:pPr algn="ctr"/>
            <a:r>
              <a:rPr lang="en-US" sz="2800" dirty="0">
                <a:solidFill>
                  <a:schemeClr val="bg1"/>
                </a:solidFill>
              </a:rPr>
              <a:t>Last page includes a code for 20% off my book at Routledge’s website. </a:t>
            </a:r>
          </a:p>
          <a:p>
            <a:pPr algn="ctr"/>
            <a:endParaRPr lang="en-US" sz="2800" dirty="0">
              <a:solidFill>
                <a:schemeClr val="bg1"/>
              </a:solidFill>
            </a:endParaRPr>
          </a:p>
          <a:p>
            <a:pPr algn="ctr"/>
            <a:r>
              <a:rPr lang="en-US" sz="2800" dirty="0">
                <a:solidFill>
                  <a:schemeClr val="bg1"/>
                </a:solidFill>
              </a:rPr>
              <a:t>Thanks for coming!!! Please take a moment to rate the session via the online survey with the 4-digit code. </a:t>
            </a:r>
          </a:p>
        </p:txBody>
      </p:sp>
    </p:spTree>
    <p:extLst>
      <p:ext uri="{BB962C8B-B14F-4D97-AF65-F5344CB8AC3E}">
        <p14:creationId xmlns:p14="http://schemas.microsoft.com/office/powerpoint/2010/main" val="41379044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690</TotalTime>
  <Words>2592</Words>
  <Application>Microsoft Office PowerPoint</Application>
  <PresentationFormat>Widescreen</PresentationFormat>
  <Paragraphs>214</Paragraphs>
  <Slides>51</Slides>
  <Notes>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51</vt:i4>
      </vt:variant>
    </vt:vector>
  </HeadingPairs>
  <TitlesOfParts>
    <vt:vector size="58" baseType="lpstr">
      <vt:lpstr>Arial</vt:lpstr>
      <vt:lpstr>Calibri</vt:lpstr>
      <vt:lpstr>Calibri Light</vt:lpstr>
      <vt:lpstr>Garamond</vt:lpstr>
      <vt:lpstr>Office Theme</vt:lpstr>
      <vt:lpstr>1_Office Theme</vt:lpstr>
      <vt:lpstr>2_Office Theme</vt:lpstr>
      <vt:lpstr>Examining Truth: Reading and Writing the New Nonfiction</vt:lpstr>
      <vt:lpstr>PowerPoint Presentation</vt:lpstr>
      <vt:lpstr>Opening Activity</vt:lpstr>
      <vt:lpstr>PowerPoint Presentation</vt:lpstr>
      <vt:lpstr>PowerPoint Presentation</vt:lpstr>
      <vt:lpstr>Back to the First Opening Question</vt:lpstr>
      <vt:lpstr>One of my student’s answers:</vt:lpstr>
      <vt:lpstr>PowerPoint Presentation</vt:lpstr>
      <vt:lpstr>Lesson 1: Write your truth. </vt:lpstr>
      <vt:lpstr>Rewind: About Me</vt:lpstr>
      <vt:lpstr>Outline of Today’s Workshop </vt:lpstr>
      <vt:lpstr>10th Grade Curricular Reading List</vt:lpstr>
      <vt:lpstr>PowerPoint Presentation</vt:lpstr>
      <vt:lpstr>A Different Kind of Text Set</vt:lpstr>
      <vt:lpstr>PowerPoint Presentation</vt:lpstr>
      <vt:lpstr>Narrative Disrespect</vt:lpstr>
      <vt:lpstr>Common Core State Standards</vt:lpstr>
      <vt:lpstr>Nonfiction Terminology</vt:lpstr>
      <vt:lpstr>PowerPoint Presentation</vt:lpstr>
      <vt:lpstr>PowerPoint Presentation</vt:lpstr>
      <vt:lpstr>PowerPoint Presentation</vt:lpstr>
      <vt:lpstr>PowerPoint Presentation</vt:lpstr>
      <vt:lpstr>Krakauer </vt:lpstr>
      <vt:lpstr>PowerPoint Presentation</vt:lpstr>
      <vt:lpstr>Reading Activities </vt:lpstr>
      <vt:lpstr>Notable Examples of the NNF Spiral</vt:lpstr>
      <vt:lpstr>PowerPoint Presentation</vt:lpstr>
      <vt:lpstr>Reading Activity #1: Empathy Check-In</vt:lpstr>
      <vt:lpstr>Reading Activity #2: Rhetorical Film Examination</vt:lpstr>
      <vt:lpstr>What Students Said…</vt:lpstr>
      <vt:lpstr>What Students Said…</vt:lpstr>
      <vt:lpstr>PowerPoint Presentation</vt:lpstr>
      <vt:lpstr>Which is harder to write: fiction or nonfiction?</vt:lpstr>
      <vt:lpstr>Millennials are Selfish, Right? </vt:lpstr>
      <vt:lpstr>Lesson 1: Write your truth. </vt:lpstr>
      <vt:lpstr>PowerPoint Presentation</vt:lpstr>
      <vt:lpstr>Writing Activity #1: Perspective Walk</vt:lpstr>
      <vt:lpstr>Writing Activity 2: Interesting People </vt:lpstr>
      <vt:lpstr>Lesson 2: Build the reservoir </vt:lpstr>
      <vt:lpstr>Some of my favorite prompts </vt:lpstr>
      <vt:lpstr>Listing</vt:lpstr>
      <vt:lpstr>Mine your social media</vt:lpstr>
      <vt:lpstr>Writing Activity 3: Return to your list of interesting people </vt:lpstr>
      <vt:lpstr>Lesson 3: Put the reader in your shoes. </vt:lpstr>
      <vt:lpstr>Lesson 4: Frame it Right </vt:lpstr>
      <vt:lpstr>Writing Activity #4: Ranking First-Lines</vt:lpstr>
      <vt:lpstr>Topics Selected</vt:lpstr>
      <vt:lpstr>What Students Said…</vt:lpstr>
      <vt:lpstr>What Students Said…</vt:lpstr>
      <vt:lpstr>Interviews with Nonfiction Writers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Griffith Jason</dc:creator>
  <cp:lastModifiedBy>Griffith Jason</cp:lastModifiedBy>
  <cp:revision>46</cp:revision>
  <dcterms:created xsi:type="dcterms:W3CDTF">2016-12-08T19:34:03Z</dcterms:created>
  <dcterms:modified xsi:type="dcterms:W3CDTF">2017-08-17T04:58:34Z</dcterms:modified>
</cp:coreProperties>
</file>