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2" r:id="rId3"/>
    <p:sldId id="283" r:id="rId4"/>
    <p:sldId id="256" r:id="rId5"/>
    <p:sldId id="259" r:id="rId6"/>
    <p:sldId id="261" r:id="rId7"/>
    <p:sldId id="263" r:id="rId8"/>
    <p:sldId id="286" r:id="rId9"/>
    <p:sldId id="265" r:id="rId10"/>
    <p:sldId id="269" r:id="rId11"/>
    <p:sldId id="266" r:id="rId12"/>
    <p:sldId id="271" r:id="rId13"/>
    <p:sldId id="267" r:id="rId14"/>
    <p:sldId id="268" r:id="rId15"/>
    <p:sldId id="272" r:id="rId16"/>
    <p:sldId id="270" r:id="rId17"/>
    <p:sldId id="273" r:id="rId18"/>
    <p:sldId id="274" r:id="rId19"/>
    <p:sldId id="276" r:id="rId20"/>
    <p:sldId id="275" r:id="rId21"/>
    <p:sldId id="279" r:id="rId22"/>
    <p:sldId id="280" r:id="rId23"/>
    <p:sldId id="281" r:id="rId24"/>
    <p:sldId id="258" r:id="rId25"/>
    <p:sldId id="257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iffith Jason" userId="f59b904f90b98c59" providerId="LiveId" clId="{EE8D3486-96DC-4D9F-8CB9-1E03BEB16972}"/>
    <pc:docChg chg="undo custSel addSld delSld modSld sldOrd">
      <pc:chgData name="Griffith Jason" userId="f59b904f90b98c59" providerId="LiveId" clId="{EE8D3486-96DC-4D9F-8CB9-1E03BEB16972}" dt="2017-10-19T19:08:57.721" v="377" actId="6549"/>
      <pc:docMkLst>
        <pc:docMk/>
      </pc:docMkLst>
      <pc:sldChg chg="addSp delSp modSp">
        <pc:chgData name="Griffith Jason" userId="f59b904f90b98c59" providerId="LiveId" clId="{EE8D3486-96DC-4D9F-8CB9-1E03BEB16972}" dt="2017-10-19T18:54:43.255" v="111" actId="6549"/>
        <pc:sldMkLst>
          <pc:docMk/>
          <pc:sldMk cId="4137904410" sldId="256"/>
        </pc:sldMkLst>
        <pc:graphicFrameChg chg="del mod">
          <ac:chgData name="Griffith Jason" userId="f59b904f90b98c59" providerId="LiveId" clId="{EE8D3486-96DC-4D9F-8CB9-1E03BEB16972}" dt="2017-10-19T18:54:43.255" v="111" actId="6549"/>
          <ac:graphicFrameMkLst>
            <pc:docMk/>
            <pc:sldMk cId="4137904410" sldId="256"/>
            <ac:graphicFrameMk id="7" creationId="{00000000-0000-0000-0000-000000000000}"/>
          </ac:graphicFrameMkLst>
        </pc:graphicFrameChg>
        <pc:picChg chg="add mod">
          <ac:chgData name="Griffith Jason" userId="f59b904f90b98c59" providerId="LiveId" clId="{EE8D3486-96DC-4D9F-8CB9-1E03BEB16972}" dt="2017-10-19T18:50:11.805" v="3" actId="571"/>
          <ac:picMkLst>
            <pc:docMk/>
            <pc:sldMk cId="4137904410" sldId="256"/>
            <ac:picMk id="4" creationId="{0963705C-20F0-4564-888F-71792D042382}"/>
          </ac:picMkLst>
        </pc:picChg>
        <pc:picChg chg="mod">
          <ac:chgData name="Griffith Jason" userId="f59b904f90b98c59" providerId="LiveId" clId="{EE8D3486-96DC-4D9F-8CB9-1E03BEB16972}" dt="2017-10-19T18:54:02.378" v="109" actId="1076"/>
          <ac:picMkLst>
            <pc:docMk/>
            <pc:sldMk cId="4137904410" sldId="256"/>
            <ac:picMk id="5" creationId="{00000000-0000-0000-0000-000000000000}"/>
          </ac:picMkLst>
        </pc:picChg>
      </pc:sldChg>
      <pc:sldChg chg="ord">
        <pc:chgData name="Griffith Jason" userId="f59b904f90b98c59" providerId="LiveId" clId="{EE8D3486-96DC-4D9F-8CB9-1E03BEB16972}" dt="2017-10-19T18:56:28.861" v="112" actId="6549"/>
        <pc:sldMkLst>
          <pc:docMk/>
          <pc:sldMk cId="3071700818" sldId="258"/>
        </pc:sldMkLst>
      </pc:sldChg>
      <pc:sldChg chg="del">
        <pc:chgData name="Griffith Jason" userId="f59b904f90b98c59" providerId="LiveId" clId="{EE8D3486-96DC-4D9F-8CB9-1E03BEB16972}" dt="2017-10-19T18:59:07.862" v="114" actId="2696"/>
        <pc:sldMkLst>
          <pc:docMk/>
          <pc:sldMk cId="3962172226" sldId="264"/>
        </pc:sldMkLst>
      </pc:sldChg>
      <pc:sldChg chg="del">
        <pc:chgData name="Griffith Jason" userId="f59b904f90b98c59" providerId="LiveId" clId="{EE8D3486-96DC-4D9F-8CB9-1E03BEB16972}" dt="2017-10-19T19:00:40.052" v="115" actId="2696"/>
        <pc:sldMkLst>
          <pc:docMk/>
          <pc:sldMk cId="1663824893" sldId="277"/>
        </pc:sldMkLst>
      </pc:sldChg>
      <pc:sldChg chg="del">
        <pc:chgData name="Griffith Jason" userId="f59b904f90b98c59" providerId="LiveId" clId="{EE8D3486-96DC-4D9F-8CB9-1E03BEB16972}" dt="2017-10-19T19:02:30.646" v="124" actId="2696"/>
        <pc:sldMkLst>
          <pc:docMk/>
          <pc:sldMk cId="2471923666" sldId="278"/>
        </pc:sldMkLst>
      </pc:sldChg>
      <pc:sldChg chg="modSp">
        <pc:chgData name="Griffith Jason" userId="f59b904f90b98c59" providerId="LiveId" clId="{EE8D3486-96DC-4D9F-8CB9-1E03BEB16972}" dt="2017-10-19T19:02:03.403" v="123" actId="5793"/>
        <pc:sldMkLst>
          <pc:docMk/>
          <pc:sldMk cId="3758454782" sldId="279"/>
        </pc:sldMkLst>
        <pc:spChg chg="mod">
          <ac:chgData name="Griffith Jason" userId="f59b904f90b98c59" providerId="LiveId" clId="{EE8D3486-96DC-4D9F-8CB9-1E03BEB16972}" dt="2017-10-19T19:02:03.403" v="123" actId="5793"/>
          <ac:spMkLst>
            <pc:docMk/>
            <pc:sldMk cId="3758454782" sldId="279"/>
            <ac:spMk id="3" creationId="{00000000-0000-0000-0000-000000000000}"/>
          </ac:spMkLst>
        </pc:spChg>
      </pc:sldChg>
      <pc:sldChg chg="del">
        <pc:chgData name="Griffith Jason" userId="f59b904f90b98c59" providerId="LiveId" clId="{EE8D3486-96DC-4D9F-8CB9-1E03BEB16972}" dt="2017-10-19T18:53:46.253" v="107" actId="2696"/>
        <pc:sldMkLst>
          <pc:docMk/>
          <pc:sldMk cId="2432884624" sldId="284"/>
        </pc:sldMkLst>
      </pc:sldChg>
      <pc:sldChg chg="addSp delSp modSp add">
        <pc:chgData name="Griffith Jason" userId="f59b904f90b98c59" providerId="LiveId" clId="{EE8D3486-96DC-4D9F-8CB9-1E03BEB16972}" dt="2017-10-19T18:53:35.056" v="106" actId="1076"/>
        <pc:sldMkLst>
          <pc:docMk/>
          <pc:sldMk cId="1066433202" sldId="285"/>
        </pc:sldMkLst>
        <pc:spChg chg="del mod">
          <ac:chgData name="Griffith Jason" userId="f59b904f90b98c59" providerId="LiveId" clId="{EE8D3486-96DC-4D9F-8CB9-1E03BEB16972}" dt="2017-10-19T18:51:58.297" v="70" actId="1076"/>
          <ac:spMkLst>
            <pc:docMk/>
            <pc:sldMk cId="1066433202" sldId="285"/>
            <ac:spMk id="2" creationId="{37CE72B6-E508-46DB-80DE-9A54D6E42E9E}"/>
          </ac:spMkLst>
        </pc:spChg>
        <pc:spChg chg="del">
          <ac:chgData name="Griffith Jason" userId="f59b904f90b98c59" providerId="LiveId" clId="{EE8D3486-96DC-4D9F-8CB9-1E03BEB16972}" dt="2017-10-19T18:50:16.766" v="4" actId="1076"/>
          <ac:spMkLst>
            <pc:docMk/>
            <pc:sldMk cId="1066433202" sldId="285"/>
            <ac:spMk id="3" creationId="{2D4BFD68-92C7-4B55-A937-DCCED4CD50C9}"/>
          </ac:spMkLst>
        </pc:spChg>
        <pc:spChg chg="mod">
          <ac:chgData name="Griffith Jason" userId="f59b904f90b98c59" providerId="LiveId" clId="{EE8D3486-96DC-4D9F-8CB9-1E03BEB16972}" dt="2017-10-19T18:53:35.056" v="106" actId="1076"/>
          <ac:spMkLst>
            <pc:docMk/>
            <pc:sldMk cId="1066433202" sldId="285"/>
            <ac:spMk id="4" creationId="{4813922C-55A0-4592-A014-8E997C2ABEFF}"/>
          </ac:spMkLst>
        </pc:spChg>
        <pc:spChg chg="add del mod">
          <ac:chgData name="Griffith Jason" userId="f59b904f90b98c59" providerId="LiveId" clId="{EE8D3486-96DC-4D9F-8CB9-1E03BEB16972}" dt="2017-10-19T18:53:12.166" v="102" actId="1076"/>
          <ac:spMkLst>
            <pc:docMk/>
            <pc:sldMk cId="1066433202" sldId="285"/>
            <ac:spMk id="7" creationId="{1603323D-DA69-4B1F-B302-64257A3538EE}"/>
          </ac:spMkLst>
        </pc:spChg>
        <pc:picChg chg="add del mod">
          <ac:chgData name="Griffith Jason" userId="f59b904f90b98c59" providerId="LiveId" clId="{EE8D3486-96DC-4D9F-8CB9-1E03BEB16972}" dt="2017-10-19T18:50:39.611" v="7" actId="1076"/>
          <ac:picMkLst>
            <pc:docMk/>
            <pc:sldMk cId="1066433202" sldId="285"/>
            <ac:picMk id="5" creationId="{3B69422C-23A5-4BA6-B737-E173FCCFDC5B}"/>
          </ac:picMkLst>
        </pc:picChg>
        <pc:picChg chg="add mod">
          <ac:chgData name="Griffith Jason" userId="f59b904f90b98c59" providerId="LiveId" clId="{EE8D3486-96DC-4D9F-8CB9-1E03BEB16972}" dt="2017-10-19T18:50:46.342" v="8" actId="1076"/>
          <ac:picMkLst>
            <pc:docMk/>
            <pc:sldMk cId="1066433202" sldId="285"/>
            <ac:picMk id="6" creationId="{B9E756D4-A902-4E9F-B1D8-33ED1FBAE2E7}"/>
          </ac:picMkLst>
        </pc:picChg>
      </pc:sldChg>
      <pc:sldChg chg="add">
        <pc:chgData name="Griffith Jason" userId="f59b904f90b98c59" providerId="LiveId" clId="{EE8D3486-96DC-4D9F-8CB9-1E03BEB16972}" dt="2017-10-19T18:59:03.183" v="113" actId="6549"/>
        <pc:sldMkLst>
          <pc:docMk/>
          <pc:sldMk cId="1457927974" sldId="286"/>
        </pc:sldMkLst>
      </pc:sldChg>
      <pc:sldChg chg="addSp delSp modSp add">
        <pc:chgData name="Griffith Jason" userId="f59b904f90b98c59" providerId="LiveId" clId="{EE8D3486-96DC-4D9F-8CB9-1E03BEB16972}" dt="2017-10-19T19:08:57.721" v="377" actId="6549"/>
        <pc:sldMkLst>
          <pc:docMk/>
          <pc:sldMk cId="3110394772" sldId="287"/>
        </pc:sldMkLst>
        <pc:spChg chg="mod">
          <ac:chgData name="Griffith Jason" userId="f59b904f90b98c59" providerId="LiveId" clId="{EE8D3486-96DC-4D9F-8CB9-1E03BEB16972}" dt="2017-10-19T19:03:21.408" v="184" actId="20577"/>
          <ac:spMkLst>
            <pc:docMk/>
            <pc:sldMk cId="3110394772" sldId="287"/>
            <ac:spMk id="2" creationId="{8841FF37-1B9F-4154-8B7E-62952F235135}"/>
          </ac:spMkLst>
        </pc:spChg>
        <pc:spChg chg="del">
          <ac:chgData name="Griffith Jason" userId="f59b904f90b98c59" providerId="LiveId" clId="{EE8D3486-96DC-4D9F-8CB9-1E03BEB16972}" dt="2017-10-19T19:03:59.360" v="185" actId="6549"/>
          <ac:spMkLst>
            <pc:docMk/>
            <pc:sldMk cId="3110394772" sldId="287"/>
            <ac:spMk id="3" creationId="{1A964117-2DF4-42E3-8AC6-6BE6CD3AF851}"/>
          </ac:spMkLst>
        </pc:spChg>
        <pc:spChg chg="mod">
          <ac:chgData name="Griffith Jason" userId="f59b904f90b98c59" providerId="LiveId" clId="{EE8D3486-96DC-4D9F-8CB9-1E03BEB16972}" dt="2017-10-19T19:08:57.721" v="377" actId="6549"/>
          <ac:spMkLst>
            <pc:docMk/>
            <pc:sldMk cId="3110394772" sldId="287"/>
            <ac:spMk id="4" creationId="{0FC7F0D2-67E0-4EC6-B9C7-96A2D1972436}"/>
          </ac:spMkLst>
        </pc:spChg>
        <pc:picChg chg="add mod">
          <ac:chgData name="Griffith Jason" userId="f59b904f90b98c59" providerId="LiveId" clId="{EE8D3486-96DC-4D9F-8CB9-1E03BEB16972}" dt="2017-10-19T19:03:59.360" v="185" actId="6549"/>
          <ac:picMkLst>
            <pc:docMk/>
            <pc:sldMk cId="3110394772" sldId="287"/>
            <ac:picMk id="5" creationId="{33B60592-931B-44FA-9C26-DBED5B0F971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2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1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9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4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2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8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2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9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3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5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7101F-3FE8-40A1-BF48-CC03E2FEBE8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B6301-4658-418B-93FB-1852726BC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3922C-55A0-4592-A014-8E997C2AB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3347" y="1203495"/>
            <a:ext cx="5181600" cy="53191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Jason Griffith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Arizona State University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@</a:t>
            </a:r>
            <a:r>
              <a:rPr lang="en-US" sz="4400" dirty="0" err="1">
                <a:solidFill>
                  <a:schemeClr val="bg1"/>
                </a:solidFill>
              </a:rPr>
              <a:t>JGriff_Teach</a:t>
            </a:r>
            <a:endParaRPr lang="en-US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#pctela17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E756D4-A902-4E9F-B1D8-33ED1FBAE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636" y="365125"/>
            <a:ext cx="4340728" cy="615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3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104841-3C90-4692-868B-2C1970528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9" t="9641" r="4538" b="15693"/>
          <a:stretch/>
        </p:blipFill>
        <p:spPr>
          <a:xfrm>
            <a:off x="1645920" y="267286"/>
            <a:ext cx="4037428" cy="62804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7DCFA8-D7CE-4EAA-9CA1-7BEEC4FACC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80" b="9635"/>
          <a:stretch/>
        </p:blipFill>
        <p:spPr>
          <a:xfrm>
            <a:off x="6980726" y="478302"/>
            <a:ext cx="3857625" cy="544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33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04349C-14CC-4DEA-80F9-359F170BC0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93" b="18454"/>
          <a:stretch/>
        </p:blipFill>
        <p:spPr>
          <a:xfrm>
            <a:off x="6261030" y="530544"/>
            <a:ext cx="5264567" cy="5789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FAB43-5DAB-4E6D-B638-357F4AB1F1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23" t="10256" r="23500" b="24103"/>
          <a:stretch/>
        </p:blipFill>
        <p:spPr>
          <a:xfrm>
            <a:off x="255666" y="530544"/>
            <a:ext cx="5644000" cy="56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 t="3292" r="4308" b="2998"/>
          <a:stretch/>
        </p:blipFill>
        <p:spPr>
          <a:xfrm>
            <a:off x="3706099" y="436367"/>
            <a:ext cx="4343400" cy="61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90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Curricular Reading List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99" y="1690688"/>
            <a:ext cx="2512433" cy="41446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633" y="1690688"/>
            <a:ext cx="2425698" cy="41446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510" y="1690688"/>
            <a:ext cx="2608042" cy="4144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312" y="1690688"/>
            <a:ext cx="2694008" cy="414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52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369" y="4008438"/>
            <a:ext cx="3332162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706" y="541338"/>
            <a:ext cx="3011488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933450"/>
            <a:ext cx="2732088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" descr="Image result for making a murder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3" y="1122363"/>
            <a:ext cx="2538412" cy="391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39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Core State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By 11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/12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grade, students should be reading 70% informational text, 30% literary text</a:t>
            </a:r>
          </a:p>
          <a:p>
            <a:r>
              <a:rPr lang="en-US" dirty="0">
                <a:solidFill>
                  <a:schemeClr val="bg1"/>
                </a:solidFill>
              </a:rPr>
              <a:t>Is creative/narrative/literary nonfiction literary or informational?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“Narrative is a form or mode of discourse that can be used for multiple purposes—we use it to inform, to persuade, to entertain, to express. ‘It is the mother of all modes,’ a powerful and innate form of understanding” (Newkirk, 2014, p. 6). </a:t>
            </a:r>
          </a:p>
        </p:txBody>
      </p:sp>
    </p:spTree>
    <p:extLst>
      <p:ext uri="{BB962C8B-B14F-4D97-AF65-F5344CB8AC3E}">
        <p14:creationId xmlns:p14="http://schemas.microsoft.com/office/powerpoint/2010/main" val="275499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age result for sully mov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430" y="785813"/>
            <a:ext cx="2670175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 descr="Image result for snowden mov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220" y="2393122"/>
            <a:ext cx="2608262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AutoShape 6" descr="Image result for war dogs movie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1" name="AutoShape 8" descr="Image result for war dogs movie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4582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262" y="699294"/>
            <a:ext cx="278130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87" y="2393122"/>
            <a:ext cx="2146453" cy="408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2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601663"/>
            <a:ext cx="2506663" cy="371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2332038"/>
            <a:ext cx="241141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635000"/>
            <a:ext cx="2549525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438" y="2116138"/>
            <a:ext cx="2413000" cy="37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679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711200"/>
            <a:ext cx="213836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662238"/>
            <a:ext cx="2395537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828675"/>
            <a:ext cx="337502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675" y="1928813"/>
            <a:ext cx="27559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15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695325"/>
            <a:ext cx="3890963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3589338"/>
            <a:ext cx="3668713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771525"/>
            <a:ext cx="2112963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3813175"/>
            <a:ext cx="4856163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333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3100" y="276225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Krakauer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242" name="Picture 2" descr="Image result for Into Thin A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7" y="1515132"/>
            <a:ext cx="3349625" cy="483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into the w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899" y="1601788"/>
            <a:ext cx="308610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433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3" t="15977" r="42509" b="6206"/>
          <a:stretch>
            <a:fillRect/>
          </a:stretch>
        </p:blipFill>
        <p:spPr bwMode="auto">
          <a:xfrm>
            <a:off x="3292475" y="0"/>
            <a:ext cx="5224463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147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 Activities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Pre-Reading Inquiry Questions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1-1-1 Research Paper: 1 source, 1 quote, 1 page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Empathy Check-Ins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Ancillary Nonfiction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Watching the film as “rhetorical detectives”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was changed? Why? Was it effective?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 with authors, characters, subject-matter experts</a:t>
            </a:r>
          </a:p>
          <a:p>
            <a:pPr fontAlgn="auto">
              <a:buFont typeface="Arial"/>
              <a:buChar char="•"/>
              <a:defRPr/>
            </a:pP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2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0" y="130175"/>
            <a:ext cx="4216400" cy="65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01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Notable Examples of the NNF Spiral</a:t>
            </a:r>
          </a:p>
        </p:txBody>
      </p:sp>
      <p:pic>
        <p:nvPicPr>
          <p:cNvPr id="2050" name="Picture 2" descr="Image result for The Blind SIde 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474788"/>
            <a:ext cx="31908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ast food n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336" y="2122487"/>
            <a:ext cx="2181464" cy="32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In Cold Bloo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376" y="1474788"/>
            <a:ext cx="1877923" cy="280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The Big Short boo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0" y="4268787"/>
            <a:ext cx="3160668" cy="177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Spare Parts Boo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875" y="2122487"/>
            <a:ext cx="2200275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748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Students Said…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What can you get out of reading narrative nonfiction that you can’t get out of other genres like fiction or poetry?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“Narrative nonfiction allows someone to experience real-life events that they would be otherwise ignorant of.” Duncan C.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“Narrative Nonfiction is factually relevant and still exciting. Pure fiction isn’t true. Pure nonfiction is about as exciting as a textbook. Narrative nonfiction is a good balance of the two.” Sarah E.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“You get a sense of real life problems in real time.” </a:t>
            </a:r>
            <a:r>
              <a:rPr lang="en-US" dirty="0" err="1">
                <a:solidFill>
                  <a:schemeClr val="bg1"/>
                </a:solidFill>
              </a:rPr>
              <a:t>Tanna</a:t>
            </a:r>
            <a:r>
              <a:rPr lang="en-US" dirty="0">
                <a:solidFill>
                  <a:schemeClr val="bg1"/>
                </a:solidFill>
              </a:rPr>
              <a:t> H.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“Knowing that a story actually happened tends to bring the reader a little closer to what they are reading.” Sam B.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“With narrative nonfiction, you see how the story can chance based on who’s telling it.” Emma L.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“By reading the story of a real person with similar problems as you, you know you’re not alone and that other people go through the same things as you.” Tyler H. </a:t>
            </a:r>
          </a:p>
        </p:txBody>
      </p:sp>
    </p:spTree>
    <p:extLst>
      <p:ext uri="{BB962C8B-B14F-4D97-AF65-F5344CB8AC3E}">
        <p14:creationId xmlns:p14="http://schemas.microsoft.com/office/powerpoint/2010/main" val="184316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7019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better way to master literary elements than by writing with them? </a:t>
            </a:r>
          </a:p>
        </p:txBody>
      </p:sp>
    </p:spTree>
    <p:extLst>
      <p:ext uri="{BB962C8B-B14F-4D97-AF65-F5344CB8AC3E}">
        <p14:creationId xmlns:p14="http://schemas.microsoft.com/office/powerpoint/2010/main" val="3851614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509" y="0"/>
            <a:ext cx="5416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26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 for Writing Personal Essays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 Walk: Take a walk, write “the story of our walk,” and compare accounts to examine relative truths. 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the reservoir: Listing, Writing to Prompts, Freewriting, Mining Social Media, Keeping a Writer’s Notebook, Apps (like Evernote)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Scenes: Beginning and end (like a movie scene); action and dialogue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Beginnings and Ends: First-lines workshop- Rank and discuss published essay beginnings (mentor texts)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0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Selected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homeless, learning about the death of a grandparent from suicide, having an abortion and being kicked out of the house, marching in an anti-abortion rally, finding a pet frozen after a snowstorm, revealing a same-sex crush, watching a sibling’s emerging clinical depression, learning that an uncle just committed murder, a chainsaw accident while logging, hiding from a blind man in a restroom…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ask them to, and they trust us, students will write bravely. 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 empowerment: Timing, peer-review, censorship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5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Students Said…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you learn about others and/or the world by writing a personal essay?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“People aren’t always who they say they are, but even a person everyone perceives as negative can change your life for the better.” Rowan Y.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“People don’t usually hurt you unless they are hurt themselves.” Ellen D.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“Environment has more of an impact on some people versus others. Note everyone is limited or unlimited by where they come from.” Ian P.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world is full of adventure and amazing experiences waiting to happen—you just have to be willing to explore and take some hikes.” Kristen L. </a:t>
            </a:r>
          </a:p>
        </p:txBody>
      </p:sp>
    </p:spTree>
    <p:extLst>
      <p:ext uri="{BB962C8B-B14F-4D97-AF65-F5344CB8AC3E}">
        <p14:creationId xmlns:p14="http://schemas.microsoft.com/office/powerpoint/2010/main" val="305525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Interviews with Nonfiction Writers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397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Writer: MK Asante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3830" y="2232818"/>
            <a:ext cx="3024981" cy="302498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397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Student Writer: Jo Bear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921500" y="2505075"/>
            <a:ext cx="3684588" cy="36845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955" y="2741169"/>
            <a:ext cx="2537619" cy="375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567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28" t="234" r="12471" b="11449"/>
          <a:stretch/>
        </p:blipFill>
        <p:spPr>
          <a:xfrm>
            <a:off x="372978" y="1281361"/>
            <a:ext cx="6672673" cy="4662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3" t="40526" r="38421" b="21754"/>
          <a:stretch/>
        </p:blipFill>
        <p:spPr>
          <a:xfrm>
            <a:off x="7808494" y="2442410"/>
            <a:ext cx="3824087" cy="194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00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Jacqueline Woodson- </a:t>
            </a:r>
            <a:r>
              <a:rPr lang="en-US" sz="4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 Girl Dreaming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141" y="1690688"/>
            <a:ext cx="8552447" cy="427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13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FF37-1B9F-4154-8B7E-62952F235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Interested in a copy of </a:t>
            </a:r>
            <a:r>
              <a:rPr lang="en-US" i="1" dirty="0">
                <a:solidFill>
                  <a:schemeClr val="bg1"/>
                </a:solidFill>
              </a:rPr>
              <a:t>From Me to We?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B60592-931B-44FA-9C26-DBED5B0F97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95261" y="1825625"/>
            <a:ext cx="3067477" cy="43513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7F0D2-67E0-4EC6-B9C7-96A2D1972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6144" y="1825625"/>
            <a:ext cx="634424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>
                <a:solidFill>
                  <a:schemeClr val="bg1"/>
                </a:solidFill>
              </a:rPr>
              <a:t>20</a:t>
            </a:r>
            <a:r>
              <a:rPr lang="en-US" dirty="0">
                <a:solidFill>
                  <a:schemeClr val="bg1"/>
                </a:solidFill>
              </a:rPr>
              <a:t>% Coupon Code at Routledge!!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PLUS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Some handouts and freebies!!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PLEASE VISIT: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Breathedeepandteach.com</a:t>
            </a:r>
          </a:p>
        </p:txBody>
      </p:sp>
    </p:spTree>
    <p:extLst>
      <p:ext uri="{BB962C8B-B14F-4D97-AF65-F5344CB8AC3E}">
        <p14:creationId xmlns:p14="http://schemas.microsoft.com/office/powerpoint/2010/main" val="311039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710</Words>
  <Application>Microsoft Office PowerPoint</Application>
  <PresentationFormat>Widescreen</PresentationFormat>
  <Paragraphs>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10th Grade Curricular Reading List</vt:lpstr>
      <vt:lpstr>PowerPoint Presentation</vt:lpstr>
      <vt:lpstr>Common Core State Standards</vt:lpstr>
      <vt:lpstr>PowerPoint Presentation</vt:lpstr>
      <vt:lpstr>PowerPoint Presentation</vt:lpstr>
      <vt:lpstr>PowerPoint Presentation</vt:lpstr>
      <vt:lpstr>PowerPoint Presentation</vt:lpstr>
      <vt:lpstr>Krakauer </vt:lpstr>
      <vt:lpstr>PowerPoint Presentation</vt:lpstr>
      <vt:lpstr>Reading Activities </vt:lpstr>
      <vt:lpstr>PowerPoint Presentation</vt:lpstr>
      <vt:lpstr>Notable Examples of the NNF Spiral</vt:lpstr>
      <vt:lpstr>What Students Said…</vt:lpstr>
      <vt:lpstr>PowerPoint Presentation</vt:lpstr>
      <vt:lpstr>PowerPoint Presentation</vt:lpstr>
      <vt:lpstr>Activities for Writing Personal Essays</vt:lpstr>
      <vt:lpstr>Topics Selected</vt:lpstr>
      <vt:lpstr>What Students Said…</vt:lpstr>
      <vt:lpstr>Interviews with Nonfiction Writers</vt:lpstr>
      <vt:lpstr>PowerPoint Presentation</vt:lpstr>
      <vt:lpstr>Jacqueline Woodson- Brown Girl Dreaming</vt:lpstr>
      <vt:lpstr>Interested in a copy of From Me to We?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Griffith Jason</dc:creator>
  <cp:lastModifiedBy>Griffith Jason</cp:lastModifiedBy>
  <cp:revision>18</cp:revision>
  <dcterms:created xsi:type="dcterms:W3CDTF">2016-12-08T19:34:03Z</dcterms:created>
  <dcterms:modified xsi:type="dcterms:W3CDTF">2017-10-20T04:54:12Z</dcterms:modified>
</cp:coreProperties>
</file>